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embeddedFontLst>
    <p:embeddedFont>
      <p:font typeface="Nuni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regular.fntdata"/><Relationship Id="rId25" Type="http://schemas.openxmlformats.org/officeDocument/2006/relationships/slide" Target="slides/slide20.xml"/><Relationship Id="rId28" Type="http://schemas.openxmlformats.org/officeDocument/2006/relationships/font" Target="fonts/Nunito-italic.fntdata"/><Relationship Id="rId27" Type="http://schemas.openxmlformats.org/officeDocument/2006/relationships/font" Target="fonts/Nuni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uni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85cd9548c_0_3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85cd9548c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585cd9548c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85cd9548c_0_4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85cd9548c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585cd9548c_0_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4099a6e1c2_0_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4099a6e1c2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14099a6e1c2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4099a6e1c2_0_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4099a6e1c2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14099a6e1c2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4099a6e1c2_0_6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4099a6e1c2_0_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14099a6e1c2_0_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4099a6e1c2_0_7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4099a6e1c2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14099a6e1c2_0_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099a6e1c2_0_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4099a6e1c2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14099a6e1c2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62197f9031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62197f903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162197f903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4099a6e1c2_0_3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4099a6e1c2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14099a6e1c2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4099a6e1c2_0_5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4099a6e1c2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14099a6e1c2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4099a6e1c2_0_10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4099a6e1c2_0_1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14099a6e1c2_0_1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4099a6e1c2_0_1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4099a6e1c2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14099a6e1c2_0_1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4099a6e1c2_0_4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4099a6e1c2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14099a6e1c2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4099a6e1c2_0_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4099a6e1c2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14099a6e1c2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4099a6e1c2_0_4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4099a6e1c2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14099a6e1c2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4099a6e1c2_0_8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4099a6e1c2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14099a6e1c2_0_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4099a6e1c2_0_9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4099a6e1c2_0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14099a6e1c2_0_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4099a6e1c2_0_9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4099a6e1c2_0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14099a6e1c2_0_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585cd9548c_0_14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585cd9548c_0_1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585cd9548c_0_1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">
  <p:cSld name="Cover slide 1">
    <p:bg>
      <p:bgPr>
        <a:solidFill>
          <a:schemeClr val="lt2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143001"/>
            <a:ext cx="8744379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>
            <p:ph type="title"/>
          </p:nvPr>
        </p:nvSpPr>
        <p:spPr>
          <a:xfrm>
            <a:off x="361917" y="2816409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361917" y="4914587"/>
            <a:ext cx="6904038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2" type="body"/>
          </p:nvPr>
        </p:nvSpPr>
        <p:spPr>
          <a:xfrm>
            <a:off x="2910888" y="5621463"/>
            <a:ext cx="2922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00" y="112024"/>
            <a:ext cx="2763012" cy="154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">
  <p:cSld name="Text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345846" y="280619"/>
            <a:ext cx="72212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211111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idx="1" type="body"/>
          </p:nvPr>
        </p:nvSpPr>
        <p:spPr>
          <a:xfrm>
            <a:off x="354097" y="1825625"/>
            <a:ext cx="7213030" cy="4129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">
  <p:cSld name="Divider slide: Yellow">
    <p:bg>
      <p:bgPr>
        <a:solidFill>
          <a:schemeClr val="accent6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0"/>
            <a:ext cx="8324050" cy="5316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83226" y="2379432"/>
            <a:ext cx="6195000" cy="24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b="1" sz="5000">
                <a:solidFill>
                  <a:schemeClr val="lt2"/>
                </a:solidFill>
              </a:defRPr>
            </a:lvl1pPr>
            <a:lvl2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2" type="body"/>
          </p:nvPr>
        </p:nvSpPr>
        <p:spPr>
          <a:xfrm>
            <a:off x="383226" y="1697038"/>
            <a:ext cx="4617982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">
  <p:cSld name="Divider slide: Cyan">
    <p:bg>
      <p:bgPr>
        <a:solidFill>
          <a:schemeClr val="accent6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043901" cy="51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idx="1" type="body"/>
          </p:nvPr>
        </p:nvSpPr>
        <p:spPr>
          <a:xfrm>
            <a:off x="383226" y="2379432"/>
            <a:ext cx="6194855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body"/>
          </p:nvPr>
        </p:nvSpPr>
        <p:spPr>
          <a:xfrm>
            <a:off x="383226" y="1697038"/>
            <a:ext cx="4617982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">
  <p:cSld name="Section number: Orange">
    <p:bg>
      <p:bgPr>
        <a:solidFill>
          <a:schemeClr val="accent6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87624" y="318186"/>
            <a:ext cx="3248975" cy="3249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type="ctrTitle"/>
          </p:nvPr>
        </p:nvSpPr>
        <p:spPr>
          <a:xfrm>
            <a:off x="383227" y="1697612"/>
            <a:ext cx="4117206" cy="564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383227" y="2379432"/>
            <a:ext cx="5504390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2" type="body"/>
          </p:nvPr>
        </p:nvSpPr>
        <p:spPr>
          <a:xfrm>
            <a:off x="6858777" y="1117037"/>
            <a:ext cx="1604088" cy="1651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b="1" sz="1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">
  <p:cSld name="Section number: Cyan">
    <p:bg>
      <p:bgPr>
        <a:solidFill>
          <a:schemeClr val="accent6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89700" y="306524"/>
            <a:ext cx="3346975" cy="334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type="ctrTitle"/>
          </p:nvPr>
        </p:nvSpPr>
        <p:spPr>
          <a:xfrm>
            <a:off x="383227" y="1697612"/>
            <a:ext cx="4117206" cy="564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83226" y="2379432"/>
            <a:ext cx="5308447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6848477" y="1154362"/>
            <a:ext cx="16041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b="1" sz="1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">
  <p:cSld name="Divider slide: Image">
    <p:bg>
      <p:bgPr>
        <a:solidFill>
          <a:schemeClr val="accent6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>
            <p:ph idx="2" type="pic"/>
          </p:nvPr>
        </p:nvSpPr>
        <p:spPr>
          <a:xfrm>
            <a:off x="2269550" y="-106350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8"/>
          <p:cNvSpPr txBox="1"/>
          <p:nvPr>
            <p:ph idx="1" type="body"/>
          </p:nvPr>
        </p:nvSpPr>
        <p:spPr>
          <a:xfrm>
            <a:off x="373609" y="4102950"/>
            <a:ext cx="3647885" cy="1851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3" type="body"/>
          </p:nvPr>
        </p:nvSpPr>
        <p:spPr>
          <a:xfrm>
            <a:off x="373609" y="3684585"/>
            <a:ext cx="3647885" cy="3462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b="1" sz="2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">
  <p:cSld name="Thank you slide">
    <p:bg>
      <p:bgPr>
        <a:solidFill>
          <a:schemeClr val="accent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79124" y="-108150"/>
            <a:ext cx="7012375" cy="533862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/>
          <p:nvPr/>
        </p:nvSpPr>
        <p:spPr>
          <a:xfrm>
            <a:off x="3255282" y="1697612"/>
            <a:ext cx="4098354" cy="8188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THANK YOU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0" name="Google Shape;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00" y="5230477"/>
            <a:ext cx="2763012" cy="1543304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9"/>
          <p:cNvSpPr txBox="1"/>
          <p:nvPr>
            <p:ph type="ctrTitle"/>
          </p:nvPr>
        </p:nvSpPr>
        <p:spPr>
          <a:xfrm>
            <a:off x="3255281" y="2574978"/>
            <a:ext cx="5692800" cy="17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">
  <p:cSld name="Divider slide: Orange">
    <p:bg>
      <p:bgPr>
        <a:solidFill>
          <a:schemeClr val="accent6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" y="21"/>
            <a:ext cx="8660151" cy="553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383226" y="2379432"/>
            <a:ext cx="6194855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383226" y="1697038"/>
            <a:ext cx="4617982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">
  <p:cSld name="Divider slide: Magenta">
    <p:bg>
      <p:bgPr>
        <a:solidFill>
          <a:schemeClr val="accent6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8779526" cy="560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1"/>
          <p:cNvSpPr txBox="1"/>
          <p:nvPr>
            <p:ph idx="1" type="body"/>
          </p:nvPr>
        </p:nvSpPr>
        <p:spPr>
          <a:xfrm>
            <a:off x="383226" y="2379432"/>
            <a:ext cx="6194855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2" type="body"/>
          </p:nvPr>
        </p:nvSpPr>
        <p:spPr>
          <a:xfrm>
            <a:off x="383226" y="1697038"/>
            <a:ext cx="4617982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">
  <p:cSld name="Divider slide: Green">
    <p:bg>
      <p:bgPr>
        <a:solidFill>
          <a:schemeClr val="accent6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772374" cy="560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383226" y="2379432"/>
            <a:ext cx="6195000" cy="24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2" type="body"/>
          </p:nvPr>
        </p:nvSpPr>
        <p:spPr>
          <a:xfrm>
            <a:off x="383226" y="1697038"/>
            <a:ext cx="4617982" cy="56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">
  <p:cSld name="Section number: Magenta">
    <p:bg>
      <p:bgPr>
        <a:solidFill>
          <a:schemeClr val="accent6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68251" y="311400"/>
            <a:ext cx="3075750" cy="30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>
            <p:ph type="ctrTitle"/>
          </p:nvPr>
        </p:nvSpPr>
        <p:spPr>
          <a:xfrm>
            <a:off x="383227" y="1697612"/>
            <a:ext cx="4117206" cy="564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383227" y="2379432"/>
            <a:ext cx="5504390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2" type="body"/>
          </p:nvPr>
        </p:nvSpPr>
        <p:spPr>
          <a:xfrm>
            <a:off x="6858777" y="1117037"/>
            <a:ext cx="1604088" cy="1651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b="1" sz="1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">
  <p:cSld name="Section number: Green">
    <p:bg>
      <p:bgPr>
        <a:solidFill>
          <a:schemeClr val="accent6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03150" y="332025"/>
            <a:ext cx="3140850" cy="31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>
            <p:ph type="ctrTitle"/>
          </p:nvPr>
        </p:nvSpPr>
        <p:spPr>
          <a:xfrm>
            <a:off x="383227" y="1697612"/>
            <a:ext cx="4117206" cy="564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83227" y="2379432"/>
            <a:ext cx="5504390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2" type="body"/>
          </p:nvPr>
        </p:nvSpPr>
        <p:spPr>
          <a:xfrm>
            <a:off x="6858777" y="1117037"/>
            <a:ext cx="1604088" cy="1651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b="1" sz="1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">
  <p:cSld name="Section number: Yellow">
    <p:bg>
      <p:bgPr>
        <a:solidFill>
          <a:schemeClr val="accent6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87625" y="332250"/>
            <a:ext cx="3256375" cy="322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169" y="5954912"/>
            <a:ext cx="2444008" cy="81886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>
            <p:ph type="ctrTitle"/>
          </p:nvPr>
        </p:nvSpPr>
        <p:spPr>
          <a:xfrm>
            <a:off x="383227" y="1697612"/>
            <a:ext cx="4117206" cy="564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83227" y="2379432"/>
            <a:ext cx="5504390" cy="24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b="1" sz="50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2" type="body"/>
          </p:nvPr>
        </p:nvSpPr>
        <p:spPr>
          <a:xfrm>
            <a:off x="6858777" y="1117037"/>
            <a:ext cx="1604088" cy="1651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b="1" sz="1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8324060" y="6223533"/>
            <a:ext cx="4554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6"/>
          <p:cNvPicPr preferRelativeResize="0"/>
          <p:nvPr/>
        </p:nvPicPr>
        <p:blipFill rotWithShape="1">
          <a:blip r:embed="rId2">
            <a:alphaModFix/>
          </a:blip>
          <a:srcRect b="4635" l="0" r="0" t="4644"/>
          <a:stretch/>
        </p:blipFill>
        <p:spPr>
          <a:xfrm>
            <a:off x="-1097250" y="-688725"/>
            <a:ext cx="12856574" cy="777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2963050"/>
            <a:ext cx="4709501" cy="396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Clr>
                <a:srgbClr val="000000"/>
              </a:buClr>
              <a:buFont typeface="Arial"/>
              <a:buNone/>
              <a:defRPr/>
            </a:lvl1pPr>
            <a:lvl2pPr lvl="1">
              <a:buClr>
                <a:srgbClr val="000000"/>
              </a:buClr>
              <a:buFont typeface="Arial"/>
              <a:buNone/>
              <a:defRPr/>
            </a:lvl2pPr>
            <a:lvl3pPr lvl="2">
              <a:buClr>
                <a:srgbClr val="000000"/>
              </a:buClr>
              <a:buFont typeface="Arial"/>
              <a:buNone/>
              <a:defRPr/>
            </a:lvl3pPr>
            <a:lvl4pPr lvl="3">
              <a:buClr>
                <a:srgbClr val="000000"/>
              </a:buClr>
              <a:buFont typeface="Arial"/>
              <a:buNone/>
              <a:defRPr/>
            </a:lvl4pPr>
            <a:lvl5pPr lvl="4">
              <a:buClr>
                <a:srgbClr val="000000"/>
              </a:buClr>
              <a:buFont typeface="Arial"/>
              <a:buNone/>
              <a:defRPr/>
            </a:lvl5pPr>
            <a:lvl6pPr lvl="5">
              <a:buClr>
                <a:srgbClr val="000000"/>
              </a:buClr>
              <a:buFont typeface="Arial"/>
              <a:buNone/>
              <a:defRPr/>
            </a:lvl6pPr>
            <a:lvl7pPr lvl="6">
              <a:buClr>
                <a:srgbClr val="000000"/>
              </a:buClr>
              <a:buFont typeface="Arial"/>
              <a:buNone/>
              <a:defRPr/>
            </a:lvl7pPr>
            <a:lvl8pPr lvl="7">
              <a:buClr>
                <a:srgbClr val="000000"/>
              </a:buClr>
              <a:buFont typeface="Arial"/>
              <a:buNone/>
              <a:defRPr/>
            </a:lvl8pPr>
            <a:lvl9pPr lvl="8">
              <a:buClr>
                <a:srgbClr val="000000"/>
              </a:buClr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16"/>
          <p:cNvSpPr txBox="1"/>
          <p:nvPr/>
        </p:nvSpPr>
        <p:spPr>
          <a:xfrm>
            <a:off x="88275" y="3619775"/>
            <a:ext cx="3990900" cy="5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Optional sub text</a:t>
            </a:r>
            <a:endParaRPr b="1" sz="2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88275" y="4179788"/>
            <a:ext cx="37167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46"/>
                </a:solidFill>
                <a:latin typeface="Nunito"/>
                <a:ea typeface="Nunito"/>
                <a:cs typeface="Nunito"/>
                <a:sym typeface="Nunito"/>
              </a:rPr>
              <a:t>IMAGE DIVIDER TITLE HERE CAPS ONLY</a:t>
            </a:r>
            <a:endParaRPr b="1" sz="3200">
              <a:solidFill>
                <a:srgbClr val="00004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69" y="5954912"/>
            <a:ext cx="2444009" cy="818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45846" y="28061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Nunito"/>
              <a:buNone/>
              <a:defRPr b="1" i="0" sz="3200" u="none" cap="none" strike="noStrike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45846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unito"/>
              <a:buNone/>
              <a:defRPr i="0" sz="3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Char char="•"/>
              <a:defRPr i="0" sz="24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•"/>
              <a:defRPr i="0" sz="20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 i="0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 i="0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 i="0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 i="0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 i="0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•"/>
              <a:defRPr i="0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9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parkinsons.org.uk/research/can-rivastigmine-cholinesterase-inhibitor-help-prevent-falls-parkinsons" TargetMode="External"/><Relationship Id="rId4" Type="http://schemas.openxmlformats.org/officeDocument/2006/relationships/hyperlink" Target="https://www.parkinsons.org.uk/research/trial-wrist-worn-device-assisting-daily-life-people-parkinsons-drooling-study" TargetMode="External"/><Relationship Id="rId5" Type="http://schemas.openxmlformats.org/officeDocument/2006/relationships/hyperlink" Target="https://www.parkinsons.org.uk/research/tophat-trial-licensed-drug-parkinsons-hallucination-treatment" TargetMode="External"/><Relationship Id="rId6" Type="http://schemas.openxmlformats.org/officeDocument/2006/relationships/hyperlink" Target="https://www.parkinsons.org.uk/research/and-pd-anxiety-and-without-features-depression-people-parkinsons" TargetMode="External"/><Relationship Id="rId7" Type="http://schemas.openxmlformats.org/officeDocument/2006/relationships/hyperlink" Target="https://www.parkinsons.org.uk/research/adept-pd-improving-mood-and-slowing-progression-parkinsons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361917" y="2044884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4500"/>
              <a:t>Research with the greatest potential to transform life for people with Parkinson’s</a:t>
            </a:r>
            <a:endParaRPr sz="4500"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361917" y="4578462"/>
            <a:ext cx="69039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Professor David T Dexter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Associate Director Research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 txBox="1"/>
          <p:nvPr>
            <p:ph idx="2" type="body"/>
          </p:nvPr>
        </p:nvSpPr>
        <p:spPr>
          <a:xfrm>
            <a:off x="361913" y="5446238"/>
            <a:ext cx="2922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08/10/2022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345851" y="280625"/>
            <a:ext cx="8512500" cy="13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Where can you play a role in helping find a cure for Parkinson’s? 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354100" y="1606325"/>
            <a:ext cx="8425500" cy="434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Parkinson’s UK involves people affected by Parkinson’s in every step of the journey to finding a cure!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lt2"/>
                </a:solidFill>
              </a:rPr>
              <a:t>From: Helping the charity determine its research strategy, assessing what research we fund, volunteering to help develop research programmes, taking part in clinical studies to donating your brain!</a:t>
            </a:r>
            <a:endParaRPr b="1" i="1" sz="24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Everyone can play a role in helping find a cure, even those without Parkinson’s!</a:t>
            </a:r>
            <a:endParaRPr b="1" sz="2400"/>
          </a:p>
        </p:txBody>
      </p:sp>
      <p:sp>
        <p:nvSpPr>
          <p:cNvPr id="122" name="Google Shape;122;p18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383225" y="2379425"/>
            <a:ext cx="7940700" cy="24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Taking part in clinical studies</a:t>
            </a:r>
            <a:endParaRPr/>
          </a:p>
        </p:txBody>
      </p:sp>
      <p:sp>
        <p:nvSpPr>
          <p:cNvPr id="129" name="Google Shape;129;p19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200025" y="885725"/>
            <a:ext cx="8758500" cy="506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-US" sz="2100"/>
              <a:t>Safety - </a:t>
            </a:r>
            <a:r>
              <a:rPr lang="en-US" sz="2100"/>
              <a:t>Any new drug or device needs to be shown that it is safe  to use </a:t>
            </a:r>
            <a:r>
              <a:rPr lang="en-US" sz="2100"/>
              <a:t>long term</a:t>
            </a:r>
            <a:r>
              <a:rPr lang="en-US" sz="2100"/>
              <a:t> in man.</a:t>
            </a:r>
            <a:endParaRPr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/>
              <a:t>Before a drug or device is approved for human use it has undergone extensive safety testing in animals.</a:t>
            </a:r>
            <a:endParaRPr i="1"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-US" sz="2100"/>
              <a:t>Effectiveness </a:t>
            </a:r>
            <a:r>
              <a:rPr lang="en-US" sz="2100"/>
              <a:t>- Does the drug or device deliver significant benefits to people with Parkinson’s.</a:t>
            </a:r>
            <a:endParaRPr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100"/>
              <a:t>Slowing Parkinson’s progression </a:t>
            </a:r>
            <a:r>
              <a:rPr lang="en-US" sz="2100"/>
              <a:t>- </a:t>
            </a:r>
            <a:r>
              <a:rPr i="1" lang="en-US" sz="2100"/>
              <a:t>Does the drug or device significantly slow the progression of Parkinson’s compared to those in the placebo or dummy drug group.</a:t>
            </a:r>
            <a:endParaRPr i="1"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/>
              <a:t>Parkinson’s progresses slowly so these trials are run over many months - years!</a:t>
            </a:r>
            <a:endParaRPr i="1"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100"/>
              <a:t>Managing Parkinson’s symptoms</a:t>
            </a:r>
            <a:r>
              <a:rPr i="1" lang="en-US" sz="2100"/>
              <a:t> - Does the drug or device significantly improve symptom management</a:t>
            </a:r>
            <a:endParaRPr i="1"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/>
              <a:t>Movement symptoms - tremor, stiffness, slowness of movement</a:t>
            </a:r>
            <a:endParaRPr i="1"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/>
              <a:t>Other symptoms - anxiety, depression, sleep, constipation, memory</a:t>
            </a:r>
            <a:endParaRPr i="1"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/>
              <a:t>These trials are much quicker - run over several months</a:t>
            </a:r>
            <a:endParaRPr i="1" sz="2100"/>
          </a:p>
        </p:txBody>
      </p:sp>
      <p:sp>
        <p:nvSpPr>
          <p:cNvPr id="136" name="Google Shape;136;p20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0"/>
          <p:cNvSpPr txBox="1"/>
          <p:nvPr>
            <p:ph type="title"/>
          </p:nvPr>
        </p:nvSpPr>
        <p:spPr>
          <a:xfrm>
            <a:off x="345850" y="280625"/>
            <a:ext cx="8425500" cy="60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What are clinical trials and why do we need them</a:t>
            </a:r>
            <a:endParaRPr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idx="1" type="body"/>
          </p:nvPr>
        </p:nvSpPr>
        <p:spPr>
          <a:xfrm>
            <a:off x="354097" y="1825625"/>
            <a:ext cx="7212900" cy="412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21"/>
          <p:cNvSpPr txBox="1"/>
          <p:nvPr>
            <p:ph type="title"/>
          </p:nvPr>
        </p:nvSpPr>
        <p:spPr>
          <a:xfrm>
            <a:off x="345846" y="280619"/>
            <a:ext cx="7221300" cy="13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Phases of drug development</a:t>
            </a:r>
            <a:endParaRPr/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50" y="928700"/>
            <a:ext cx="9144000" cy="529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/>
          <p:nvPr/>
        </p:nvSpPr>
        <p:spPr>
          <a:xfrm>
            <a:off x="2914650" y="6052075"/>
            <a:ext cx="527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rPr>
              <a:t>Need to recruit hundreds of participants before a drug is approved</a:t>
            </a:r>
            <a:endParaRPr b="1" sz="1700">
              <a:solidFill>
                <a:schemeClr val="l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345850" y="280625"/>
            <a:ext cx="8433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volunteers are they looking for?</a:t>
            </a:r>
            <a:endParaRPr/>
          </a:p>
        </p:txBody>
      </p:sp>
      <p:sp>
        <p:nvSpPr>
          <p:cNvPr id="154" name="Google Shape;154;p22"/>
          <p:cNvSpPr txBox="1"/>
          <p:nvPr>
            <p:ph idx="1" type="body"/>
          </p:nvPr>
        </p:nvSpPr>
        <p:spPr>
          <a:xfrm>
            <a:off x="354100" y="1000125"/>
            <a:ext cx="8425500" cy="49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Newly diagnosed but untreated people with Parkinson’s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Recently diagnosed people with Parkinson who are on a stable medication plan.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People with Parkinson’s who are more advanced in their condition and are experiencing problems with medication - fluctuations in response, dyskinesias or abnormal movements, hallucinations etc.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Non-motor symptoms - Depression, anxiety, sleep problems, memory problems, constipation etc.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Char char="●"/>
            </a:pPr>
            <a:r>
              <a:rPr lang="en-US" sz="2600">
                <a:solidFill>
                  <a:srgbClr val="FF0000"/>
                </a:solidFill>
              </a:rPr>
              <a:t>Something for everyone at every stage of Parkinson’s</a:t>
            </a:r>
            <a:endParaRPr sz="2600">
              <a:solidFill>
                <a:srgbClr val="FF0000"/>
              </a:solidFill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Char char="●"/>
            </a:pPr>
            <a:r>
              <a:rPr lang="en-US" sz="2500">
                <a:solidFill>
                  <a:srgbClr val="FF0000"/>
                </a:solidFill>
              </a:rPr>
              <a:t>Full information and support is provided</a:t>
            </a:r>
            <a:endParaRPr sz="2500">
              <a:solidFill>
                <a:srgbClr val="FF0000"/>
              </a:solidFill>
            </a:endParaRPr>
          </a:p>
        </p:txBody>
      </p:sp>
      <p:sp>
        <p:nvSpPr>
          <p:cNvPr id="155" name="Google Shape;155;p22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345850" y="280625"/>
            <a:ext cx="8312400" cy="61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taking part in clinical studies</a:t>
            </a:r>
            <a:endParaRPr/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354100" y="1113050"/>
            <a:ext cx="8312400" cy="484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Char char="●"/>
            </a:pPr>
            <a:r>
              <a:rPr b="1" lang="en-US" sz="2600">
                <a:solidFill>
                  <a:srgbClr val="FF0000"/>
                </a:solidFill>
              </a:rPr>
              <a:t>Safety - </a:t>
            </a:r>
            <a:r>
              <a:rPr lang="en-US" sz="2600">
                <a:solidFill>
                  <a:srgbClr val="FF0000"/>
                </a:solidFill>
              </a:rPr>
              <a:t>Your safety is the primary concern of the clinical studies team. You can withdraw at any time.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 sz="2600"/>
              <a:t>Taking charge - </a:t>
            </a:r>
            <a:r>
              <a:rPr lang="en-US" sz="2600"/>
              <a:t>playing a vital role in the development of new treatments that will benefit people with Parkinson’s globally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 sz="2600"/>
              <a:t>Access to clinical experts </a:t>
            </a:r>
            <a:r>
              <a:rPr lang="en-US" sz="2600"/>
              <a:t>- regular assessments by top neurologists and Parkinson’s nurses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 sz="2600"/>
              <a:t>Care and support</a:t>
            </a:r>
            <a:r>
              <a:rPr lang="en-US" sz="2600"/>
              <a:t> - Available 24 hours a days throughout the trials and during any follow-up period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 sz="2600"/>
              <a:t>Feedback </a:t>
            </a:r>
            <a:r>
              <a:rPr lang="en-US" sz="2600"/>
              <a:t>- Personal feedback on the results of the trial</a:t>
            </a:r>
            <a:endParaRPr sz="2600"/>
          </a:p>
        </p:txBody>
      </p:sp>
      <p:sp>
        <p:nvSpPr>
          <p:cNvPr id="163" name="Google Shape;163;p23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type="title"/>
          </p:nvPr>
        </p:nvSpPr>
        <p:spPr>
          <a:xfrm>
            <a:off x="349896" y="80594"/>
            <a:ext cx="7221300" cy="13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Are we recruiting enough people?</a:t>
            </a:r>
            <a:endParaRPr/>
          </a:p>
        </p:txBody>
      </p:sp>
      <p:sp>
        <p:nvSpPr>
          <p:cNvPr id="170" name="Google Shape;170;p24"/>
          <p:cNvSpPr txBox="1"/>
          <p:nvPr>
            <p:ph idx="1" type="body"/>
          </p:nvPr>
        </p:nvSpPr>
        <p:spPr>
          <a:xfrm>
            <a:off x="354097" y="1825625"/>
            <a:ext cx="7212900" cy="412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4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2" name="Google Shape;17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49037" y="547900"/>
            <a:ext cx="12528077" cy="604072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4"/>
          <p:cNvSpPr txBox="1"/>
          <p:nvPr/>
        </p:nvSpPr>
        <p:spPr>
          <a:xfrm>
            <a:off x="1462775" y="5154425"/>
            <a:ext cx="5829300" cy="800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There is an urgent need for more volunteers otherwise we will never cure Parkinson’s </a:t>
            </a:r>
            <a:endParaRPr b="1" sz="20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type="title"/>
          </p:nvPr>
        </p:nvSpPr>
        <p:spPr>
          <a:xfrm>
            <a:off x="345851" y="280625"/>
            <a:ext cx="8337600" cy="13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Clinical studies featured in the Daily Mail</a:t>
            </a:r>
            <a:endParaRPr/>
          </a:p>
        </p:txBody>
      </p:sp>
      <p:sp>
        <p:nvSpPr>
          <p:cNvPr id="180" name="Google Shape;180;p25"/>
          <p:cNvSpPr txBox="1"/>
          <p:nvPr>
            <p:ph idx="1" type="body"/>
          </p:nvPr>
        </p:nvSpPr>
        <p:spPr>
          <a:xfrm>
            <a:off x="354100" y="917700"/>
            <a:ext cx="8425200" cy="50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CHIEF-PD - Balance and falls</a:t>
            </a:r>
            <a:r>
              <a:rPr lang="en-US" sz="1800">
                <a:solidFill>
                  <a:srgbClr val="000000"/>
                </a:solidFill>
              </a:rPr>
              <a:t> (Previously been funded by Parkinson’s UK). Phase 3 clinical trial of a sticky medication patch for falls in Parkinson's. </a:t>
            </a:r>
            <a:r>
              <a:rPr lang="en-US" sz="1800">
                <a:solidFill>
                  <a:srgbClr val="FF0000"/>
                </a:solidFill>
              </a:rPr>
              <a:t>Still looking for participants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Daily living and drooling</a:t>
            </a:r>
            <a:r>
              <a:rPr lang="en-US" sz="1800">
                <a:solidFill>
                  <a:srgbClr val="000000"/>
                </a:solidFill>
              </a:rPr>
              <a:t> (Parkinson’s UK funded). Wrist-worn device to manage drooling and assisting daily life of people with Parkinson's. </a:t>
            </a:r>
            <a:r>
              <a:rPr lang="en-US" sz="1800">
                <a:solidFill>
                  <a:srgbClr val="FF0000"/>
                </a:solidFill>
              </a:rPr>
              <a:t>Now fully recruited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TOP HAT - Hallucinations</a:t>
            </a:r>
            <a:r>
              <a:rPr lang="en-US" sz="1800">
                <a:solidFill>
                  <a:srgbClr val="000000"/>
                </a:solidFill>
              </a:rPr>
              <a:t> (Parkinson’s UK funded) . Repurposing an existing drug to see if it can help with Parkinson's hallucinations.  </a:t>
            </a:r>
            <a:r>
              <a:rPr lang="en-US" sz="1800">
                <a:solidFill>
                  <a:srgbClr val="FF0000"/>
                </a:solidFill>
              </a:rPr>
              <a:t>Still looking for participants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AND-PD - Anxiety</a:t>
            </a:r>
            <a:r>
              <a:rPr lang="en-US" sz="1800">
                <a:solidFill>
                  <a:srgbClr val="000000"/>
                </a:solidFill>
              </a:rPr>
              <a:t>. Understand anxiety in Parkinson’s. </a:t>
            </a:r>
            <a:r>
              <a:rPr lang="en-US" sz="1800">
                <a:solidFill>
                  <a:srgbClr val="FF0000"/>
                </a:solidFill>
              </a:rPr>
              <a:t>Still looking for participants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ADEPT-PD - Low mood</a:t>
            </a:r>
            <a:r>
              <a:rPr lang="en-US" sz="1800">
                <a:solidFill>
                  <a:srgbClr val="000000"/>
                </a:solidFill>
              </a:rPr>
              <a:t>. A potential treatment for low mood in Parkinson’s and to see if it can slow the progression of the condition. </a:t>
            </a:r>
            <a:r>
              <a:rPr lang="en-US" sz="1800">
                <a:solidFill>
                  <a:srgbClr val="FF0000"/>
                </a:solidFill>
              </a:rPr>
              <a:t>Still looking for participants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</a:rPr>
              <a:t>There are still many other clinical studies looking for volunteers!!!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81" name="Google Shape;181;p25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>
            <p:ph idx="1" type="body"/>
          </p:nvPr>
        </p:nvSpPr>
        <p:spPr>
          <a:xfrm>
            <a:off x="383225" y="2379425"/>
            <a:ext cx="7940700" cy="24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 all studies involve taking drugs</a:t>
            </a:r>
            <a:endParaRPr/>
          </a:p>
        </p:txBody>
      </p:sp>
      <p:sp>
        <p:nvSpPr>
          <p:cNvPr id="188" name="Google Shape;188;p26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idx="1" type="body"/>
          </p:nvPr>
        </p:nvSpPr>
        <p:spPr>
          <a:xfrm>
            <a:off x="354100" y="1028700"/>
            <a:ext cx="8318400" cy="49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Non-drug approaches, such as devices and apps, can potentially deliver benefits to people with Parkinson’s in the short-term whereas drug development can take years.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Parkinson’s UK is investing more funding in this area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Extensive number of research opportunities for testing devices and Apps. 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Char char="●"/>
            </a:pPr>
            <a:r>
              <a:rPr lang="en-US" sz="2600">
                <a:solidFill>
                  <a:schemeClr val="lt2"/>
                </a:solidFill>
              </a:rPr>
              <a:t>Many research projects are running surveys - personal experiences of people with Parkinson’s, what symptoms people experience, surveys which help shape research projects - mainly on-line.</a:t>
            </a:r>
            <a:endParaRPr sz="2600">
              <a:solidFill>
                <a:schemeClr val="lt2"/>
              </a:solidFill>
            </a:endParaRPr>
          </a:p>
        </p:txBody>
      </p:sp>
      <p:sp>
        <p:nvSpPr>
          <p:cNvPr id="195" name="Google Shape;195;p27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p27"/>
          <p:cNvSpPr txBox="1"/>
          <p:nvPr>
            <p:ph type="title"/>
          </p:nvPr>
        </p:nvSpPr>
        <p:spPr>
          <a:xfrm>
            <a:off x="345850" y="280622"/>
            <a:ext cx="7221300" cy="60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Non-drug approaches and surveys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/>
          <p:nvPr>
            <p:ph idx="1" type="body"/>
          </p:nvPr>
        </p:nvSpPr>
        <p:spPr>
          <a:xfrm>
            <a:off x="383225" y="2379425"/>
            <a:ext cx="7446300" cy="24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types of research do we fund?</a:t>
            </a:r>
            <a:endParaRPr/>
          </a:p>
        </p:txBody>
      </p:sp>
      <p:sp>
        <p:nvSpPr>
          <p:cNvPr id="203" name="Google Shape;203;p28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28"/>
          <p:cNvSpPr txBox="1"/>
          <p:nvPr>
            <p:ph idx="2" type="body"/>
          </p:nvPr>
        </p:nvSpPr>
        <p:spPr>
          <a:xfrm>
            <a:off x="383226" y="1697038"/>
            <a:ext cx="4617900" cy="56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idx="1" type="body"/>
          </p:nvPr>
        </p:nvSpPr>
        <p:spPr>
          <a:xfrm>
            <a:off x="354100" y="871550"/>
            <a:ext cx="8425500" cy="508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Funded over £105m worth of research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All funding decisions are done in consultation with people affected by Parkinson’s.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Basic science projects which increase our understanding of what causes Parkinson’s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Early stage laboratory based drug discovery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Clinical research - development of new clinical methodology and clinical trials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Non-drug approaches - devices, apps and platforms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Service improvement awards - via the Excellence Network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Parkinson’s Virtual BioTech - large scale investment to accelerate drug development at all stage from laboratory based projects to clinical trials.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Longitudinal cohorts &amp; Parkinson’s UK Brain Bank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Strategic Partnerships - Critical Path for Parkinson’s</a:t>
            </a:r>
            <a:endParaRPr/>
          </a:p>
        </p:txBody>
      </p:sp>
      <p:sp>
        <p:nvSpPr>
          <p:cNvPr id="211" name="Google Shape;211;p29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2" name="Google Shape;212;p29"/>
          <p:cNvSpPr txBox="1"/>
          <p:nvPr>
            <p:ph type="title"/>
          </p:nvPr>
        </p:nvSpPr>
        <p:spPr>
          <a:xfrm>
            <a:off x="345850" y="280621"/>
            <a:ext cx="72213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Research funded by Parkinson’s UK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383225" y="2379425"/>
            <a:ext cx="7940700" cy="24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/>
              <a:t>Where can I find out about what research opportunities are available?</a:t>
            </a:r>
            <a:endParaRPr sz="4700"/>
          </a:p>
        </p:txBody>
      </p:sp>
      <p:sp>
        <p:nvSpPr>
          <p:cNvPr id="219" name="Google Shape;219;p30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31"/>
          <p:cNvSpPr txBox="1"/>
          <p:nvPr>
            <p:ph type="title"/>
          </p:nvPr>
        </p:nvSpPr>
        <p:spPr>
          <a:xfrm>
            <a:off x="345850" y="280625"/>
            <a:ext cx="8726700" cy="13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Take Part Hub - </a:t>
            </a:r>
            <a:r>
              <a:rPr lang="en-US"/>
              <a:t>Postcode</a:t>
            </a:r>
            <a:r>
              <a:rPr lang="en-US"/>
              <a:t> search for Research</a:t>
            </a:r>
            <a:endParaRPr/>
          </a:p>
        </p:txBody>
      </p:sp>
      <p:sp>
        <p:nvSpPr>
          <p:cNvPr id="227" name="Google Shape;227;p31"/>
          <p:cNvSpPr txBox="1"/>
          <p:nvPr>
            <p:ph idx="1" type="body"/>
          </p:nvPr>
        </p:nvSpPr>
        <p:spPr>
          <a:xfrm>
            <a:off x="354097" y="1825625"/>
            <a:ext cx="7212900" cy="412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/>
          <p:nvPr>
            <p:ph type="title"/>
          </p:nvPr>
        </p:nvSpPr>
        <p:spPr>
          <a:xfrm>
            <a:off x="345850" y="280622"/>
            <a:ext cx="7221300" cy="60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Research support network (RSN)</a:t>
            </a:r>
            <a:endParaRPr/>
          </a:p>
        </p:txBody>
      </p:sp>
      <p:sp>
        <p:nvSpPr>
          <p:cNvPr id="235" name="Google Shape;235;p32"/>
          <p:cNvSpPr txBox="1"/>
          <p:nvPr>
            <p:ph idx="1" type="body"/>
          </p:nvPr>
        </p:nvSpPr>
        <p:spPr>
          <a:xfrm>
            <a:off x="354100" y="1170150"/>
            <a:ext cx="8425500" cy="478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Growing network of more than 7,000 people affected by Parkinson’s who have a specific interest in Research!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Have your say on what research is needed and how it is carried out.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Stay up-to-date via regular communications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Find out about the latest clinical trials looking for participants, both drug and device studies.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Have your say by taking part in surveys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Get connected to what is going on in research and the scientists doing the research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Find out about research meetings/conferences</a:t>
            </a:r>
            <a:endParaRPr sz="2500"/>
          </a:p>
        </p:txBody>
      </p:sp>
      <p:sp>
        <p:nvSpPr>
          <p:cNvPr id="236" name="Google Shape;236;p32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/>
          <p:nvPr>
            <p:ph idx="1" type="body"/>
          </p:nvPr>
        </p:nvSpPr>
        <p:spPr>
          <a:xfrm>
            <a:off x="383226" y="2379432"/>
            <a:ext cx="6195000" cy="24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Volunteering to help shape research</a:t>
            </a:r>
            <a:endParaRPr/>
          </a:p>
        </p:txBody>
      </p:sp>
      <p:sp>
        <p:nvSpPr>
          <p:cNvPr id="243" name="Google Shape;243;p33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>
            <p:ph idx="1" type="body"/>
          </p:nvPr>
        </p:nvSpPr>
        <p:spPr>
          <a:xfrm>
            <a:off x="354100" y="885825"/>
            <a:ext cx="8490000" cy="506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Appropriate training is given for all roles 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Involves people with Parkinson’s and people affected by Parkinson’s.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Wide variety of roles:-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Board of Trustees &amp; Research Strategy Board.</a:t>
            </a:r>
            <a:endParaRPr i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Lay grant and Virtual BioTech project reviewer.</a:t>
            </a:r>
            <a:endParaRPr i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Patient and Public Involvement (PPI) - working alongside researchers to identify important research questions, helping shape clinical studies, developing new clinical measures.</a:t>
            </a:r>
            <a:endParaRPr i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Research champion</a:t>
            </a:r>
            <a:endParaRPr i="1"/>
          </a:p>
        </p:txBody>
      </p:sp>
      <p:sp>
        <p:nvSpPr>
          <p:cNvPr id="250" name="Google Shape;250;p34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34"/>
          <p:cNvSpPr txBox="1"/>
          <p:nvPr>
            <p:ph type="title"/>
          </p:nvPr>
        </p:nvSpPr>
        <p:spPr>
          <a:xfrm>
            <a:off x="345850" y="280621"/>
            <a:ext cx="72213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Research Volunteering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>
            <p:ph idx="1" type="body"/>
          </p:nvPr>
        </p:nvSpPr>
        <p:spPr>
          <a:xfrm>
            <a:off x="354097" y="1825625"/>
            <a:ext cx="7212900" cy="412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Donating your brain for Research</a:t>
            </a:r>
            <a:endParaRPr/>
          </a:p>
        </p:txBody>
      </p:sp>
      <p:sp>
        <p:nvSpPr>
          <p:cNvPr id="258" name="Google Shape;258;p35"/>
          <p:cNvSpPr txBox="1"/>
          <p:nvPr>
            <p:ph idx="12" type="sldNum"/>
          </p:nvPr>
        </p:nvSpPr>
        <p:spPr>
          <a:xfrm>
            <a:off x="8324060" y="6223533"/>
            <a:ext cx="455400" cy="36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35"/>
          <p:cNvSpPr txBox="1"/>
          <p:nvPr>
            <p:ph type="title"/>
          </p:nvPr>
        </p:nvSpPr>
        <p:spPr>
          <a:xfrm>
            <a:off x="214325" y="280625"/>
            <a:ext cx="8743800" cy="13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Parkinson’s UK Brain Bank at Imperial College</a:t>
            </a:r>
            <a:endParaRPr/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/>
          <p:nvPr/>
        </p:nvSpPr>
        <p:spPr>
          <a:xfrm>
            <a:off x="2730200" y="6036625"/>
            <a:ext cx="533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Nunito"/>
                <a:ea typeface="Nunito"/>
                <a:cs typeface="Nunito"/>
                <a:sym typeface="Nunito"/>
              </a:rPr>
              <a:t>https://www.imperial.ac.uk/medicine/multiple-sclerosis-and-parkinsons-tissue-bank/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ctrTitle"/>
          </p:nvPr>
        </p:nvSpPr>
        <p:spPr>
          <a:xfrm>
            <a:off x="3255281" y="2574978"/>
            <a:ext cx="5692800" cy="17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Contact: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ddexter@parkinsons.org.uk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kinson's Theme">
  <a:themeElements>
    <a:clrScheme name="PUK 1">
      <a:dk1>
        <a:srgbClr val="000046"/>
      </a:dk1>
      <a:lt1>
        <a:srgbClr val="FFFFFF"/>
      </a:lt1>
      <a:dk2>
        <a:srgbClr val="333333"/>
      </a:dk2>
      <a:lt2>
        <a:srgbClr val="00AEEF"/>
      </a:lt2>
      <a:accent1>
        <a:srgbClr val="FF00FF"/>
      </a:accent1>
      <a:accent2>
        <a:srgbClr val="7D00FF"/>
      </a:accent2>
      <a:accent3>
        <a:srgbClr val="3CFF00"/>
      </a:accent3>
      <a:accent4>
        <a:srgbClr val="FFF000"/>
      </a:accent4>
      <a:accent5>
        <a:srgbClr val="FFA00F"/>
      </a:accent5>
      <a:accent6>
        <a:srgbClr val="EBEBE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