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1.jpg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image" Target="../media/image5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1.jpg"/><Relationship Id="rId9" Type="http://schemas.openxmlformats.org/officeDocument/2006/relationships/image" Target="../media/image19.png"/><Relationship Id="rId5" Type="http://schemas.openxmlformats.org/officeDocument/2006/relationships/image" Target="../media/image16.jpg"/><Relationship Id="rId6" Type="http://schemas.openxmlformats.org/officeDocument/2006/relationships/image" Target="../media/image18.png"/><Relationship Id="rId7" Type="http://schemas.openxmlformats.org/officeDocument/2006/relationships/image" Target="../media/image26.jpg"/><Relationship Id="rId8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2.jpg"/><Relationship Id="rId5" Type="http://schemas.openxmlformats.org/officeDocument/2006/relationships/image" Target="../media/image32.jpg"/><Relationship Id="rId6" Type="http://schemas.openxmlformats.org/officeDocument/2006/relationships/image" Target="../media/image20.jpg"/><Relationship Id="rId7" Type="http://schemas.openxmlformats.org/officeDocument/2006/relationships/image" Target="../media/image28.png"/><Relationship Id="rId8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27.jpg"/><Relationship Id="rId5" Type="http://schemas.openxmlformats.org/officeDocument/2006/relationships/image" Target="../media/image29.jpg"/><Relationship Id="rId6" Type="http://schemas.openxmlformats.org/officeDocument/2006/relationships/image" Target="../media/image35.png"/><Relationship Id="rId7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31.png"/><Relationship Id="rId5" Type="http://schemas.openxmlformats.org/officeDocument/2006/relationships/image" Target="../media/image30.jpg"/><Relationship Id="rId6" Type="http://schemas.openxmlformats.org/officeDocument/2006/relationships/image" Target="../media/image34.jpg"/><Relationship Id="rId7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png"/><Relationship Id="rId4" Type="http://schemas.openxmlformats.org/officeDocument/2006/relationships/image" Target="../media/image43.jpg"/><Relationship Id="rId11" Type="http://schemas.openxmlformats.org/officeDocument/2006/relationships/image" Target="../media/image51.png"/><Relationship Id="rId10" Type="http://schemas.openxmlformats.org/officeDocument/2006/relationships/image" Target="../media/image44.jpg"/><Relationship Id="rId9" Type="http://schemas.openxmlformats.org/officeDocument/2006/relationships/image" Target="../media/image41.jpg"/><Relationship Id="rId5" Type="http://schemas.openxmlformats.org/officeDocument/2006/relationships/image" Target="../media/image39.jpg"/><Relationship Id="rId6" Type="http://schemas.openxmlformats.org/officeDocument/2006/relationships/image" Target="../media/image45.png"/><Relationship Id="rId7" Type="http://schemas.openxmlformats.org/officeDocument/2006/relationships/image" Target="../media/image48.jpg"/><Relationship Id="rId8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jpg"/><Relationship Id="rId4" Type="http://schemas.openxmlformats.org/officeDocument/2006/relationships/image" Target="../media/image49.jpg"/><Relationship Id="rId10" Type="http://schemas.openxmlformats.org/officeDocument/2006/relationships/image" Target="../media/image53.jpg"/><Relationship Id="rId9" Type="http://schemas.openxmlformats.org/officeDocument/2006/relationships/image" Target="../media/image55.jpg"/><Relationship Id="rId5" Type="http://schemas.openxmlformats.org/officeDocument/2006/relationships/image" Target="../media/image46.jpg"/><Relationship Id="rId6" Type="http://schemas.openxmlformats.org/officeDocument/2006/relationships/image" Target="../media/image56.jpg"/><Relationship Id="rId7" Type="http://schemas.openxmlformats.org/officeDocument/2006/relationships/image" Target="../media/image54.jpg"/><Relationship Id="rId8" Type="http://schemas.openxmlformats.org/officeDocument/2006/relationships/image" Target="../media/image5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0.jpg"/><Relationship Id="rId4" Type="http://schemas.openxmlformats.org/officeDocument/2006/relationships/image" Target="../media/image59.jpg"/><Relationship Id="rId10" Type="http://schemas.openxmlformats.org/officeDocument/2006/relationships/image" Target="../media/image63.jpg"/><Relationship Id="rId9" Type="http://schemas.openxmlformats.org/officeDocument/2006/relationships/image" Target="../media/image62.jpg"/><Relationship Id="rId5" Type="http://schemas.openxmlformats.org/officeDocument/2006/relationships/image" Target="../media/image57.jpg"/><Relationship Id="rId6" Type="http://schemas.openxmlformats.org/officeDocument/2006/relationships/image" Target="../media/image58.jpg"/><Relationship Id="rId7" Type="http://schemas.openxmlformats.org/officeDocument/2006/relationships/image" Target="../media/image60.jpg"/><Relationship Id="rId8" Type="http://schemas.openxmlformats.org/officeDocument/2006/relationships/image" Target="../media/image6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5.png"/><Relationship Id="rId4" Type="http://schemas.openxmlformats.org/officeDocument/2006/relationships/image" Target="../media/image6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youtu.be/y2BgiUQ4jkU" TargetMode="External"/><Relationship Id="rId4" Type="http://schemas.openxmlformats.org/officeDocument/2006/relationships/hyperlink" Target="https://paintingwithmrp.com/20-days-in-2020/" TargetMode="External"/><Relationship Id="rId9" Type="http://schemas.openxmlformats.org/officeDocument/2006/relationships/hyperlink" Target="https://newbeginningsart.co.uk/" TargetMode="External"/><Relationship Id="rId5" Type="http://schemas.openxmlformats.org/officeDocument/2006/relationships/hyperlink" Target="https://www.facebook.com/groups/communityvibe/permalink/10159575197595412/" TargetMode="External"/><Relationship Id="rId6" Type="http://schemas.openxmlformats.org/officeDocument/2006/relationships/hyperlink" Target="https://paintingwithmrp.com/blog-2/" TargetMode="External"/><Relationship Id="rId7" Type="http://schemas.openxmlformats.org/officeDocument/2006/relationships/hyperlink" Target="https://youtu.be/gYmKXMTPBdA" TargetMode="External"/><Relationship Id="rId8" Type="http://schemas.openxmlformats.org/officeDocument/2006/relationships/hyperlink" Target="https://youtu.be/OcoYz0wq3H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0240" y="-589891"/>
            <a:ext cx="11185319" cy="803778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438559" y="4813192"/>
            <a:ext cx="712579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Art, Creativity, and Living Well With PD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Dr Janet Shipton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2509252" y="3977252"/>
            <a:ext cx="6984408" cy="8214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8865031" y="4184542"/>
            <a:ext cx="699322" cy="10441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438559" y="4706616"/>
            <a:ext cx="614607" cy="52207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430306" y="504833"/>
            <a:ext cx="11379403" cy="683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Design Director with a PhD in Design / Consumer Science, running my own consultancy business.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end of 2017 on holiday in the Caribbean when writing a post-card, I noticed my handwriting had become illegible. This combined with other subtle changes prompted me to go to my GP.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a few months of appointments and brain scans I was diagnosed with Parkinson’s on Sept 20</a:t>
            </a:r>
            <a:r>
              <a:rPr baseline="30000"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2018.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1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Consultancy work began to dry up due in part to my symptoms, and partly due to a lack of confidence after my diagnosis. 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I’ve since been on a mission to raise money for research and awareness of a misunderstood condition.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London to Paris bike ride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24-hour non-stop danceathon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20-day art retreat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12-hour boxing challenge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Formed theatre group “parky Players”, co-wrote and performed at Edinburgh Fringe.</a:t>
            </a:r>
            <a:endParaRPr/>
          </a:p>
          <a:p>
            <a:pPr indent="-1524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I’ve also got divorced, lost and gained friends and family, and had to reinvent myself.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3065929" y="946531"/>
            <a:ext cx="7871012" cy="5816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I'd always enjoyed art and it was my 'happy place' when younger.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Painting and art was the thing that gave me confidence and self esteem.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After diagnosis I decided to revisit that passion, and I'm now a professional artist with my own studio / gallery. I also teach art and am passionate about its therapeutic benefits</a:t>
            </a:r>
            <a:r>
              <a:rPr lang="en-GB" sz="24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and enjoy sharing this love of creating.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When diagnosed young, you can feel very alone, and different from everyone else around you.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It's important to find a way to accept, adapt and stay positive.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4A4A4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group of people posing for a photo&#10;&#10;Description automatically generated with low confidence"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63034" y="668760"/>
            <a:ext cx="2758380" cy="24056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reading a book&#10;&#10;Description automatically generated with medium confidence" id="100" name="Google Shape;10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403" y="3429000"/>
            <a:ext cx="2405642" cy="293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5">
            <a:alphaModFix amt="15000"/>
          </a:blip>
          <a:srcRect b="0" l="0" r="0" t="0"/>
          <a:stretch/>
        </p:blipFill>
        <p:spPr>
          <a:xfrm>
            <a:off x="6687670" y="125710"/>
            <a:ext cx="6484236" cy="6606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44575" l="0" r="-1101" t="24583"/>
          <a:stretch/>
        </p:blipFill>
        <p:spPr>
          <a:xfrm>
            <a:off x="-186482" y="433565"/>
            <a:ext cx="12758928" cy="577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96093" y="5749655"/>
            <a:ext cx="2113958" cy="67478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928253" y="858978"/>
            <a:ext cx="4214680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Arts Council England Application: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8107" y="1148052"/>
            <a:ext cx="5865971" cy="4215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 rotWithShape="1">
          <a:blip r:embed="rId4">
            <a:alphaModFix/>
          </a:blip>
          <a:srcRect b="21025" l="-1049" r="-52" t="53077"/>
          <a:stretch/>
        </p:blipFill>
        <p:spPr>
          <a:xfrm>
            <a:off x="5147912" y="1148052"/>
            <a:ext cx="11937638" cy="453557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/>
          <p:nvPr/>
        </p:nvSpPr>
        <p:spPr>
          <a:xfrm>
            <a:off x="10183906" y="3255698"/>
            <a:ext cx="2312894" cy="40190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/>
          <p:nvPr/>
        </p:nvSpPr>
        <p:spPr>
          <a:xfrm>
            <a:off x="0" y="14287"/>
            <a:ext cx="12192000" cy="7129463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808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drawing&#10;&#10;Description automatically generated"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0332" y="1800015"/>
            <a:ext cx="4883538" cy="3558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holding a framed picture&#10;&#10;Description automatically generated with low confidence" id="122" name="Google Shape;12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346330">
            <a:off x="10363949" y="302717"/>
            <a:ext cx="1801707" cy="23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60116">
            <a:off x="5877488" y="-53139"/>
            <a:ext cx="2261527" cy="21668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scene, gallery, room&#10;&#10;Description automatically generated" id="124" name="Google Shape;12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89501" y="94085"/>
            <a:ext cx="5806221" cy="38175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, letter&#10;&#10;Description automatically generated" id="125" name="Google Shape;12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93086" y="5075853"/>
            <a:ext cx="6301945" cy="2067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outdoor, sunset, clouds&#10;&#10;Description automatically generated" id="126" name="Google Shape;126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98130" y="3620869"/>
            <a:ext cx="4218772" cy="3143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/>
          <p:nvPr/>
        </p:nvSpPr>
        <p:spPr>
          <a:xfrm>
            <a:off x="-71438" y="-64294"/>
            <a:ext cx="12334875" cy="6986587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highlight>
                <a:srgbClr val="C0C0C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electronics, display, screenshot&#10;&#10;Description automatically generated"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1441" y="71441"/>
            <a:ext cx="5796498" cy="3725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indoor&#10;&#10;Description automatically generated" id="133" name="Google Shape;13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207999" y="4004742"/>
            <a:ext cx="4605937" cy="34544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outdoor, wave&#10;&#10;Description automatically generated" id="134" name="Google Shape;13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1061" y="-64294"/>
            <a:ext cx="4898410" cy="49074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" id="135" name="Google Shape;13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6296" y="4903477"/>
            <a:ext cx="7883246" cy="1954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og with a toy in its mouth&#10;&#10;Description automatically generated with low confidence" id="136" name="Google Shape;13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5400000">
            <a:off x="5354844" y="246646"/>
            <a:ext cx="1849281" cy="18492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on a beach&#10;&#10;Description automatically generated with medium confidence" id="137" name="Google Shape;137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54844" y="2256649"/>
            <a:ext cx="2337490" cy="175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66296" y="4266608"/>
            <a:ext cx="4822720" cy="380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-1" y="-171450"/>
            <a:ext cx="12192000" cy="7029450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picture frame, screenshot&#10;&#10;Description automatically generated" id="144" name="Google Shape;14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44425">
            <a:off x="-155081" y="-199217"/>
            <a:ext cx="5284923" cy="3596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019" y="3429000"/>
            <a:ext cx="4391472" cy="32936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helicopter flying over a snowy landscape&#10;&#10;Description automatically generated with low confidence" id="146" name="Google Shape;14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45314" y="483906"/>
            <a:ext cx="4538565" cy="33867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itting at a picnic table&#10;&#10;Description automatically generated with low confidence" id="147" name="Google Shape;14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77533">
            <a:off x="4839717" y="2135781"/>
            <a:ext cx="2602279" cy="34697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" id="148" name="Google Shape;148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92552" y="4881701"/>
            <a:ext cx="6699447" cy="1974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painting on a table&#10;&#10;Description automatically generated with low confidence" id="149" name="Google Shape;149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06858" y="-171450"/>
            <a:ext cx="1999161" cy="266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/>
          <p:nvPr/>
        </p:nvSpPr>
        <p:spPr>
          <a:xfrm>
            <a:off x="0" y="0"/>
            <a:ext cx="12344400" cy="6972300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&#10;&#10;Description automatically generated with low confidence" id="155" name="Google Shape;1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6270" y="-32329"/>
            <a:ext cx="5778468" cy="368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45" y="3820036"/>
            <a:ext cx="4681648" cy="31845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painting outside&#10;&#10;Description automatically generated with medium confidence" id="157" name="Google Shape;15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0310" y="2984429"/>
            <a:ext cx="2936194" cy="23146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linedrawing, ceramic ware, porcelain&#10;&#10;Description automatically generated" id="158" name="Google Shape;15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88654" y="296375"/>
            <a:ext cx="6248400" cy="20767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indoor, several&#10;&#10;Description automatically generated" id="159" name="Google Shape;159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27475" y="2405484"/>
            <a:ext cx="6816925" cy="351486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/>
        </p:nvSpPr>
        <p:spPr>
          <a:xfrm>
            <a:off x="7856378" y="6192293"/>
            <a:ext cx="699178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Heat, trees, friends and self reflection.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>
            <a:alpha val="0"/>
          </a:schemeClr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/>
          <p:nvPr/>
        </p:nvSpPr>
        <p:spPr>
          <a:xfrm>
            <a:off x="82462" y="0"/>
            <a:ext cx="12330113" cy="7058025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&#10;&#10;Description automatically generated" id="166" name="Google Shape;16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68232">
            <a:off x="431893" y="472320"/>
            <a:ext cx="4999702" cy="3228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sing voice presentation with sound.mp4" id="167" name="Google Shape;16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1564" y="491703"/>
            <a:ext cx="6343085" cy="3567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nting on a wall&#10;&#10;Description automatically generated with low confidence" id="168" name="Google Shape;16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661" y="4160101"/>
            <a:ext cx="3439459" cy="2579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nting of a lighthouse&#10;&#10;Description automatically generated with medium confidence" id="169" name="Google Shape;169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53971" y="3758495"/>
            <a:ext cx="2235900" cy="2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39634" y="4505613"/>
            <a:ext cx="6749002" cy="1888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3680" y="-100012"/>
            <a:ext cx="6095568" cy="3882408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176" name="Google Shape;176;p23"/>
          <p:cNvSpPr/>
          <p:nvPr/>
        </p:nvSpPr>
        <p:spPr>
          <a:xfrm>
            <a:off x="-114300" y="-100013"/>
            <a:ext cx="12277724" cy="6929437"/>
          </a:xfrm>
          <a:prstGeom prst="rect">
            <a:avLst/>
          </a:prstGeom>
          <a:solidFill>
            <a:srgbClr val="BFBFBF">
              <a:alpha val="78431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6027" y="-65432"/>
            <a:ext cx="5912477" cy="3765793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descr="A group of people on a stage&#10;&#10;Description automatically generated" id="178" name="Google Shape;17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61365" y="-78653"/>
            <a:ext cx="2302408" cy="34519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drawing, shore&#10;&#10;Description automatically generated" id="179" name="Google Shape;17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18472">
            <a:off x="47116" y="3916646"/>
            <a:ext cx="3043548" cy="21771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180" name="Google Shape;18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61365" y="3394634"/>
            <a:ext cx="2307843" cy="3434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posing for a photo&#10;&#10;Description automatically generated" id="181" name="Google Shape;18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48982" y="1397103"/>
            <a:ext cx="3841569" cy="28811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miling&#10;&#10;Description automatically generated with medium confidence" id="182" name="Google Shape;182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66467" y="3963232"/>
            <a:ext cx="2311400" cy="124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dancing&#10;&#10;Description automatically generated with medium confidence" id="183" name="Google Shape;183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6000" y="-110422"/>
            <a:ext cx="3078997" cy="17319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open&#10;&#10;Description automatically generated" id="184" name="Google Shape;184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438792">
            <a:off x="2922127" y="3071822"/>
            <a:ext cx="1644158" cy="22392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" id="185" name="Google Shape;185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82390" y="5186881"/>
            <a:ext cx="6550448" cy="171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9611" y="465677"/>
            <a:ext cx="2654432" cy="262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533" y="454999"/>
            <a:ext cx="2634213" cy="26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2861" y="454998"/>
            <a:ext cx="2501785" cy="269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8432" y="3316399"/>
            <a:ext cx="2114688" cy="2634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34656" y="3327078"/>
            <a:ext cx="3904343" cy="2635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20535" y="3338975"/>
            <a:ext cx="2114688" cy="2623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16159" y="465677"/>
            <a:ext cx="2323703" cy="2623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129146" y="3279712"/>
            <a:ext cx="2610590" cy="267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4"/>
          <p:cNvSpPr txBox="1"/>
          <p:nvPr/>
        </p:nvSpPr>
        <p:spPr>
          <a:xfrm>
            <a:off x="1284519" y="6149351"/>
            <a:ext cx="9994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2019/20 Life drawings: fine lines, detail, cross hatching and shading, precise, pencil, light pastels and pen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450" y="534445"/>
            <a:ext cx="2219325" cy="304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3388" y="534445"/>
            <a:ext cx="2951163" cy="304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9450" y="3652295"/>
            <a:ext cx="1709738" cy="245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3800" y="3652295"/>
            <a:ext cx="1612900" cy="245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49725" y="3652295"/>
            <a:ext cx="1774825" cy="245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99163" y="534445"/>
            <a:ext cx="5511800" cy="231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99163" y="2923632"/>
            <a:ext cx="2452688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210" name="Google Shape;210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24875" y="2923632"/>
            <a:ext cx="2986088" cy="31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 txBox="1"/>
          <p:nvPr/>
        </p:nvSpPr>
        <p:spPr>
          <a:xfrm>
            <a:off x="239491" y="6261317"/>
            <a:ext cx="118109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2022 Life drawings: more colour, more freedom, bigger strokes, always acrylic or pastels. Less detail, less fine work, less care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hart&#10;&#10;Description automatically generated" id="217" name="Google Shape;21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10"/>
            <a:ext cx="693639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6"/>
          <p:cNvSpPr txBox="1"/>
          <p:nvPr/>
        </p:nvSpPr>
        <p:spPr>
          <a:xfrm>
            <a:off x="7230533" y="391599"/>
            <a:ext cx="4746314" cy="65002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Parkinson’s diagnosis took: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confidence and what I thought was my future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childlike, carefree nature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Trust in some people I most trusted and respected.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 more than ever gives me: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Expression / communication through subject matter,  colour and texture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method of connecting with others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Self esteem and pride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Mindfulness and relaxation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me at my most raw and honest</a:t>
            </a:r>
            <a:endParaRPr/>
          </a:p>
          <a:p>
            <a:pPr indent="1397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opportunities into how PD affects art and how art affects PD.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/>
        </p:nvSpPr>
        <p:spPr>
          <a:xfrm>
            <a:off x="6912247" y="3809566"/>
            <a:ext cx="421553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October – Thames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November – Castleton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December – break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January – Wales (cottage)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February - Sheffield</a:t>
            </a: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1405183" y="3654586"/>
            <a:ext cx="4215539" cy="224676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7"/>
          <p:cNvSpPr/>
          <p:nvPr/>
        </p:nvSpPr>
        <p:spPr>
          <a:xfrm>
            <a:off x="6710770" y="3673847"/>
            <a:ext cx="4215538" cy="2215511"/>
          </a:xfrm>
          <a:prstGeom prst="rect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ext&#10;&#10;Description automatically generated" id="226" name="Google Shape;22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5478" y="3888076"/>
            <a:ext cx="3692120" cy="180986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7"/>
          <p:cNvSpPr txBox="1"/>
          <p:nvPr/>
        </p:nvSpPr>
        <p:spPr>
          <a:xfrm>
            <a:off x="1394846" y="1441342"/>
            <a:ext cx="4899996" cy="1908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more trips to go: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Winter months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Dogs with me all the time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Struggling to drive the van long distances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" name="Google Shape;228;p27"/>
          <p:cNvCxnSpPr>
            <a:stCxn id="224" idx="3"/>
            <a:endCxn id="225" idx="1"/>
          </p:cNvCxnSpPr>
          <p:nvPr/>
        </p:nvCxnSpPr>
        <p:spPr>
          <a:xfrm>
            <a:off x="5620722" y="4777971"/>
            <a:ext cx="1089900" cy="3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229" name="Google Shape;229;p27"/>
          <p:cNvPicPr preferRelativeResize="0"/>
          <p:nvPr/>
        </p:nvPicPr>
        <p:blipFill rotWithShape="1">
          <a:blip r:embed="rId4">
            <a:alphaModFix amt="9000"/>
          </a:blip>
          <a:srcRect b="0" l="0" r="0" t="0"/>
          <a:stretch/>
        </p:blipFill>
        <p:spPr>
          <a:xfrm>
            <a:off x="5160619" y="-1582305"/>
            <a:ext cx="8483443" cy="8440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/>
        </p:nvSpPr>
        <p:spPr>
          <a:xfrm>
            <a:off x="931333" y="-4221956"/>
            <a:ext cx="10329333" cy="12464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2021, Artful Parkies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people with Parkinson’s travelling, painting and raising awareness of PD. funded by Disability Arts Online.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https://youtu.be/y2BgiUQ4jkU</a:t>
            </a:r>
            <a:endParaRPr sz="1400" u="sng">
              <a:solidFill>
                <a:srgbClr val="0563C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 u="sng">
              <a:solidFill>
                <a:srgbClr val="0563C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March 2020, 20 Days in 2020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planned and completed an art retreat for 20 days in rural Wales in total isolation. </a:t>
            </a: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https://paintingwithmrp.com/20-days-in-2020/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2021 - 22, Me Myself and I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Participation for two years in a Mental Health Workshop in collaboration with Community Vibe: </a:t>
            </a: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https://www.facebook.com/groups/communityvibe/permalink/10159575197595412/</a:t>
            </a:r>
            <a:endParaRPr sz="1400" u="sng">
              <a:solidFill>
                <a:srgbClr val="0563C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 u="sng">
              <a:solidFill>
                <a:srgbClr val="0563C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2022 - 23, Art Trail: Acceptance, Adaptation and Ambition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12-month project funded by Arts Council England (Developing Your Own Practice).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https://paintingwithmrp.com/blog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2021 - 22, The Parky Players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Creative lead, co-writer and performer of “Shake It Off”. Parky Players are a brand-new theatre group funded initially through Arts Council England. Facebook, Instagram and twitter: @Parkyplayers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Promotional video of the show: </a:t>
            </a: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https://youtu.be/gYmKXMTPBdA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 of our original song </a:t>
            </a: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https://youtu.be/OcoYz0wq3H4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2021 - 22, New Beginnings Art Group.</a:t>
            </a: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Working with people with physical and mental health issues in the community to share and deliver the therapeutic benefits of art </a:t>
            </a:r>
            <a:r>
              <a:rPr lang="en-GB" sz="14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https://newbeginningsart.co.uk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 – 2026,  Visual Art Lead for Broxtowe, C-City Project.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C-Cities (Cultural Cities) is a cultural collaboration between 5 European area, sharing set up to share and exchange culture; arts, music, heritage and cuisine from 2022 until 2026. The areas are Broxtowe in England, Chateauroux in France, Falun in Sweden, Gutersloh in Germany and Grudsiadz in Poland.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