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62" r:id="rId3"/>
    <p:sldId id="321" r:id="rId4"/>
    <p:sldId id="396" r:id="rId5"/>
    <p:sldId id="267" r:id="rId6"/>
    <p:sldId id="397" r:id="rId7"/>
    <p:sldId id="398" r:id="rId8"/>
    <p:sldId id="402" r:id="rId9"/>
    <p:sldId id="403" r:id="rId10"/>
    <p:sldId id="400" r:id="rId11"/>
    <p:sldId id="405" r:id="rId12"/>
    <p:sldId id="404" r:id="rId13"/>
    <p:sldId id="407" r:id="rId14"/>
    <p:sldId id="401" r:id="rId15"/>
    <p:sldId id="260" r:id="rId16"/>
    <p:sldId id="406" r:id="rId17"/>
    <p:sldId id="264" r:id="rId18"/>
    <p:sldId id="263" r:id="rId19"/>
    <p:sldId id="409" r:id="rId20"/>
    <p:sldId id="411" r:id="rId21"/>
    <p:sldId id="410" r:id="rId22"/>
    <p:sldId id="268" r:id="rId23"/>
    <p:sldId id="26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196"/>
    <p:restoredTop sz="94255"/>
  </p:normalViewPr>
  <p:slideViewPr>
    <p:cSldViewPr snapToGrid="0">
      <p:cViewPr varScale="1">
        <p:scale>
          <a:sx n="106" d="100"/>
          <a:sy n="106" d="100"/>
        </p:scale>
        <p:origin x="208" y="3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7606F0-E117-684C-A1AA-789D46E3E296}" type="datetimeFigureOut">
              <a:rPr lang="en-US" smtClean="0"/>
              <a:t>9/27/24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B3E478-C133-344C-906F-7C4ECA1AC2D7}" type="slidenum">
              <a:rPr lang="en-US" smtClean="0"/>
              <a:t>‹#›</a:t>
            </a:fld>
            <a:endParaRPr lang="en-US"/>
          </a:p>
        </p:txBody>
      </p:sp>
    </p:spTree>
    <p:extLst>
      <p:ext uri="{BB962C8B-B14F-4D97-AF65-F5344CB8AC3E}">
        <p14:creationId xmlns:p14="http://schemas.microsoft.com/office/powerpoint/2010/main" val="1929116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E39788-B9FF-3C4C-A949-C2C49AAD6C4C}" type="slidenum">
              <a:rPr lang="en-US" smtClean="0"/>
              <a:t>3</a:t>
            </a:fld>
            <a:endParaRPr lang="en-US"/>
          </a:p>
        </p:txBody>
      </p:sp>
    </p:spTree>
    <p:extLst>
      <p:ext uri="{BB962C8B-B14F-4D97-AF65-F5344CB8AC3E}">
        <p14:creationId xmlns:p14="http://schemas.microsoft.com/office/powerpoint/2010/main" val="2360696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67E39788-B9FF-3C4C-A949-C2C49AAD6C4C}" type="slidenum">
              <a:rPr lang="en-US" smtClean="0"/>
              <a:t>4</a:t>
            </a:fld>
            <a:endParaRPr lang="en-US"/>
          </a:p>
        </p:txBody>
      </p:sp>
    </p:spTree>
    <p:extLst>
      <p:ext uri="{BB962C8B-B14F-4D97-AF65-F5344CB8AC3E}">
        <p14:creationId xmlns:p14="http://schemas.microsoft.com/office/powerpoint/2010/main" val="1817894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i="0" dirty="0">
              <a:solidFill>
                <a:srgbClr val="000000"/>
              </a:solidFill>
              <a:effectLst/>
              <a:highlight>
                <a:srgbClr val="FFFFFF"/>
              </a:highlight>
              <a:latin typeface="MarkOT"/>
            </a:endParaRPr>
          </a:p>
          <a:p>
            <a:endParaRPr lang="en-GB" b="0" i="0" dirty="0">
              <a:solidFill>
                <a:srgbClr val="000000"/>
              </a:solidFill>
              <a:effectLst/>
              <a:highlight>
                <a:srgbClr val="FFFFFF"/>
              </a:highlight>
              <a:latin typeface="MarkOT"/>
            </a:endParaRPr>
          </a:p>
          <a:p>
            <a:r>
              <a:rPr lang="en-GB" b="0" i="0" dirty="0">
                <a:solidFill>
                  <a:srgbClr val="000000"/>
                </a:solidFill>
                <a:effectLst/>
                <a:highlight>
                  <a:srgbClr val="FFFFFF"/>
                </a:highlight>
                <a:latin typeface="MarkOT"/>
              </a:rPr>
              <a:t>Frequency, intensity, time, type, volume, and progression</a:t>
            </a:r>
          </a:p>
          <a:p>
            <a:endParaRPr lang="en-GB" b="0" i="0" dirty="0">
              <a:solidFill>
                <a:srgbClr val="000000"/>
              </a:solidFill>
              <a:effectLst/>
              <a:highlight>
                <a:srgbClr val="FFFFFF"/>
              </a:highlight>
              <a:latin typeface="MarkOT"/>
            </a:endParaRPr>
          </a:p>
          <a:p>
            <a:r>
              <a:rPr lang="en-GB" b="0" i="0" dirty="0">
                <a:solidFill>
                  <a:srgbClr val="000000"/>
                </a:solidFill>
                <a:effectLst/>
                <a:highlight>
                  <a:srgbClr val="FFFFFF"/>
                </a:highlight>
                <a:latin typeface="MarkOT"/>
              </a:rPr>
              <a:t>Styles from fitness components to mindful artistic styles - </a:t>
            </a:r>
            <a:r>
              <a:rPr lang="en-GB" sz="1200" dirty="0">
                <a:latin typeface="Arial" charset="0"/>
                <a:ea typeface="MS PGothic" charset="0"/>
                <a:cs typeface="Arial" charset="0"/>
              </a:rPr>
              <a:t>Tai Ch, Dance – Tango </a:t>
            </a:r>
            <a:r>
              <a:rPr lang="en-GB" sz="1200" dirty="0" err="1">
                <a:latin typeface="Arial" charset="0"/>
                <a:ea typeface="MS PGothic" charset="0"/>
                <a:cs typeface="Arial" charset="0"/>
              </a:rPr>
              <a:t>esp</a:t>
            </a:r>
            <a:r>
              <a:rPr lang="en-GB" sz="1200" dirty="0">
                <a:latin typeface="Arial" charset="0"/>
                <a:ea typeface="MS PGothic" charset="0"/>
                <a:cs typeface="Arial" charset="0"/>
              </a:rPr>
              <a:t> Argentinian, Zumba Gold</a:t>
            </a:r>
            <a:r>
              <a:rPr lang="en-GB" sz="1200" baseline="30000" dirty="0">
                <a:latin typeface="Arial" charset="0"/>
                <a:ea typeface="MS PGothic" charset="0"/>
                <a:cs typeface="Arial" charset="0"/>
              </a:rPr>
              <a:t>®</a:t>
            </a:r>
            <a:r>
              <a:rPr lang="en-GB" sz="1200" baseline="0" dirty="0">
                <a:latin typeface="Arial" charset="0"/>
                <a:ea typeface="MS PGothic" charset="0"/>
                <a:cs typeface="Arial" charset="0"/>
              </a:rPr>
              <a:t>, </a:t>
            </a:r>
            <a:r>
              <a:rPr lang="en-GB" sz="1200" dirty="0">
                <a:latin typeface="Arial" charset="0"/>
                <a:ea typeface="MS PGothic" charset="0"/>
                <a:cs typeface="Arial" charset="0"/>
              </a:rPr>
              <a:t>Irish Set Dancing, Yoga, Pilates, Exergaming</a:t>
            </a:r>
            <a:endParaRPr lang="en-US" dirty="0"/>
          </a:p>
        </p:txBody>
      </p:sp>
      <p:sp>
        <p:nvSpPr>
          <p:cNvPr id="4" name="Slide Number Placeholder 3"/>
          <p:cNvSpPr>
            <a:spLocks noGrp="1"/>
          </p:cNvSpPr>
          <p:nvPr>
            <p:ph type="sldNum" sz="quarter" idx="5"/>
          </p:nvPr>
        </p:nvSpPr>
        <p:spPr/>
        <p:txBody>
          <a:bodyPr/>
          <a:lstStyle/>
          <a:p>
            <a:fld id="{B5B3E478-C133-344C-906F-7C4ECA1AC2D7}" type="slidenum">
              <a:rPr lang="en-US" smtClean="0"/>
              <a:t>5</a:t>
            </a:fld>
            <a:endParaRPr lang="en-US"/>
          </a:p>
        </p:txBody>
      </p:sp>
    </p:spTree>
    <p:extLst>
      <p:ext uri="{BB962C8B-B14F-4D97-AF65-F5344CB8AC3E}">
        <p14:creationId xmlns:p14="http://schemas.microsoft.com/office/powerpoint/2010/main" val="2523848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B3E478-C133-344C-906F-7C4ECA1AC2D7}" type="slidenum">
              <a:rPr lang="en-US" smtClean="0"/>
              <a:t>6</a:t>
            </a:fld>
            <a:endParaRPr lang="en-US"/>
          </a:p>
        </p:txBody>
      </p:sp>
    </p:spTree>
    <p:extLst>
      <p:ext uri="{BB962C8B-B14F-4D97-AF65-F5344CB8AC3E}">
        <p14:creationId xmlns:p14="http://schemas.microsoft.com/office/powerpoint/2010/main" val="1193093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B3E478-C133-344C-906F-7C4ECA1AC2D7}" type="slidenum">
              <a:rPr lang="en-US" smtClean="0"/>
              <a:t>7</a:t>
            </a:fld>
            <a:endParaRPr lang="en-US"/>
          </a:p>
        </p:txBody>
      </p:sp>
    </p:spTree>
    <p:extLst>
      <p:ext uri="{BB962C8B-B14F-4D97-AF65-F5344CB8AC3E}">
        <p14:creationId xmlns:p14="http://schemas.microsoft.com/office/powerpoint/2010/main" val="1840341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5F6567"/>
                </a:solidFill>
                <a:effectLst/>
                <a:latin typeface="Muli"/>
              </a:rPr>
              <a:t>Myokines are known to influence cells in the following three ways:</a:t>
            </a:r>
          </a:p>
          <a:p>
            <a:pPr algn="l">
              <a:buFont typeface="Arial" panose="020B0604020202020204" pitchFamily="34" charset="0"/>
              <a:buChar char="•"/>
            </a:pPr>
            <a:r>
              <a:rPr lang="en-GB" b="1" i="1" dirty="0">
                <a:solidFill>
                  <a:srgbClr val="5F6567"/>
                </a:solidFill>
                <a:effectLst/>
                <a:latin typeface="Muli"/>
              </a:rPr>
              <a:t>Autocrine,</a:t>
            </a:r>
            <a:r>
              <a:rPr lang="en-GB" b="0" i="0" dirty="0">
                <a:solidFill>
                  <a:srgbClr val="5F6567"/>
                </a:solidFill>
                <a:effectLst/>
                <a:latin typeface="Muli"/>
              </a:rPr>
              <a:t> which affects the cells themselves</a:t>
            </a:r>
          </a:p>
          <a:p>
            <a:pPr algn="l">
              <a:buFont typeface="Arial" panose="020B0604020202020204" pitchFamily="34" charset="0"/>
              <a:buChar char="•"/>
            </a:pPr>
            <a:r>
              <a:rPr lang="en-GB" b="1" i="1" dirty="0">
                <a:solidFill>
                  <a:srgbClr val="5F6567"/>
                </a:solidFill>
                <a:effectLst/>
                <a:latin typeface="Muli"/>
              </a:rPr>
              <a:t>Paracrine,</a:t>
            </a:r>
            <a:r>
              <a:rPr lang="en-GB" b="0" i="0" dirty="0">
                <a:solidFill>
                  <a:srgbClr val="5F6567"/>
                </a:solidFill>
                <a:effectLst/>
                <a:latin typeface="Muli"/>
              </a:rPr>
              <a:t> which affects nearby cells</a:t>
            </a:r>
          </a:p>
          <a:p>
            <a:pPr algn="l">
              <a:buFont typeface="Arial" panose="020B0604020202020204" pitchFamily="34" charset="0"/>
              <a:buChar char="•"/>
            </a:pPr>
            <a:r>
              <a:rPr lang="en-GB" b="1" i="1" dirty="0">
                <a:solidFill>
                  <a:srgbClr val="5F6567"/>
                </a:solidFill>
                <a:effectLst/>
                <a:latin typeface="Muli"/>
              </a:rPr>
              <a:t>Endocrine, </a:t>
            </a:r>
            <a:r>
              <a:rPr lang="en-GB" b="0" i="0" dirty="0">
                <a:solidFill>
                  <a:srgbClr val="5F6567"/>
                </a:solidFill>
                <a:effectLst/>
                <a:latin typeface="Muli"/>
              </a:rPr>
              <a:t>which affects cells far away</a:t>
            </a:r>
          </a:p>
          <a:p>
            <a:endParaRPr lang="en-US" dirty="0"/>
          </a:p>
        </p:txBody>
      </p:sp>
      <p:sp>
        <p:nvSpPr>
          <p:cNvPr id="4" name="Slide Number Placeholder 3"/>
          <p:cNvSpPr>
            <a:spLocks noGrp="1"/>
          </p:cNvSpPr>
          <p:nvPr>
            <p:ph type="sldNum" sz="quarter" idx="5"/>
          </p:nvPr>
        </p:nvSpPr>
        <p:spPr/>
        <p:txBody>
          <a:bodyPr/>
          <a:lstStyle/>
          <a:p>
            <a:fld id="{B5B3E478-C133-344C-906F-7C4ECA1AC2D7}" type="slidenum">
              <a:rPr lang="en-US" smtClean="0"/>
              <a:t>13</a:t>
            </a:fld>
            <a:endParaRPr lang="en-US"/>
          </a:p>
        </p:txBody>
      </p:sp>
    </p:spTree>
    <p:extLst>
      <p:ext uri="{BB962C8B-B14F-4D97-AF65-F5344CB8AC3E}">
        <p14:creationId xmlns:p14="http://schemas.microsoft.com/office/powerpoint/2010/main" val="1564765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GB" b="0" i="0" dirty="0">
                <a:solidFill>
                  <a:srgbClr val="333333"/>
                </a:solidFill>
                <a:effectLst/>
                <a:latin typeface="Open Sans" panose="020B0606030504020204" pitchFamily="34" charset="0"/>
              </a:rPr>
              <a:t>This reduction in dopamine results in a GABA-mediated tonic inhibition of the thalamus, which in turn reduces the excitation of the thalamus on cortical projection areas. This is manifested as an alteration in somatic motor activities and as a result, a person with PD can have difficulties contracting the muscles, thereby reducing the strength production</a:t>
            </a:r>
          </a:p>
          <a:p>
            <a:pPr algn="l">
              <a:buFont typeface="Arial" panose="020B0604020202020204" pitchFamily="34" charset="0"/>
              <a:buChar char="•"/>
            </a:pPr>
            <a:endParaRPr lang="en-GB" b="0" i="0" dirty="0">
              <a:solidFill>
                <a:srgbClr val="001D35"/>
              </a:solidFill>
              <a:effectLst/>
              <a:highlight>
                <a:srgbClr val="FFFFFF"/>
              </a:highlight>
              <a:latin typeface="Google Sans"/>
            </a:endParaRPr>
          </a:p>
          <a:p>
            <a:pPr algn="l">
              <a:buFont typeface="Arial" panose="020B0604020202020204" pitchFamily="34" charset="0"/>
              <a:buChar char="•"/>
            </a:pPr>
            <a:r>
              <a:rPr lang="en-GB" b="0" i="0" dirty="0">
                <a:solidFill>
                  <a:srgbClr val="001D35"/>
                </a:solidFill>
                <a:effectLst/>
                <a:highlight>
                  <a:srgbClr val="FFFFFF"/>
                </a:highlight>
                <a:latin typeface="Google Sans"/>
              </a:rPr>
              <a:t>Improved muscle strength and tone: Resistance training can help protect joints from injury. It can also help build muscle and reduce muscle loss, which can help prevent sarcopenia in older people.</a:t>
            </a:r>
          </a:p>
          <a:p>
            <a:pPr algn="l">
              <a:buFont typeface="Arial" panose="020B0604020202020204" pitchFamily="34" charset="0"/>
              <a:buChar char="•"/>
            </a:pPr>
            <a:r>
              <a:rPr lang="en-GB" b="0" i="0" dirty="0">
                <a:solidFill>
                  <a:srgbClr val="001D35"/>
                </a:solidFill>
                <a:effectLst/>
                <a:highlight>
                  <a:srgbClr val="FFFFFF"/>
                </a:highlight>
                <a:latin typeface="Google Sans"/>
              </a:rPr>
              <a:t>Improved balance and flexibility: Resistance training can help maintain balance and flexibility, which can help people remain independent as they age.</a:t>
            </a:r>
          </a:p>
          <a:p>
            <a:pPr algn="l">
              <a:buFont typeface="Arial" panose="020B0604020202020204" pitchFamily="34" charset="0"/>
              <a:buChar char="•"/>
            </a:pPr>
            <a:r>
              <a:rPr lang="en-GB" b="0" i="0" dirty="0">
                <a:solidFill>
                  <a:srgbClr val="001D35"/>
                </a:solidFill>
                <a:effectLst/>
                <a:highlight>
                  <a:srgbClr val="FFFFFF"/>
                </a:highlight>
                <a:latin typeface="Google Sans"/>
              </a:rPr>
              <a:t>Weight management: Resistance training can help people manage or lose weight. As people gain muscle, their bodies burn more calories even when they're resting.</a:t>
            </a:r>
          </a:p>
          <a:p>
            <a:pPr algn="l">
              <a:buFont typeface="Arial" panose="020B0604020202020204" pitchFamily="34" charset="0"/>
              <a:buChar char="•"/>
            </a:pPr>
            <a:r>
              <a:rPr lang="en-GB" b="0" i="0" dirty="0">
                <a:solidFill>
                  <a:srgbClr val="001D35"/>
                </a:solidFill>
                <a:effectLst/>
                <a:highlight>
                  <a:srgbClr val="FFFFFF"/>
                </a:highlight>
                <a:latin typeface="Google Sans"/>
              </a:rPr>
              <a:t>Increased bone density: Resistance training can increase bone density and reduce the risk of osteoporosis.</a:t>
            </a:r>
          </a:p>
          <a:p>
            <a:pPr algn="l">
              <a:buFont typeface="Arial" panose="020B0604020202020204" pitchFamily="34" charset="0"/>
              <a:buChar char="•"/>
            </a:pPr>
            <a:r>
              <a:rPr lang="en-GB" b="0" i="0" dirty="0">
                <a:solidFill>
                  <a:srgbClr val="001D35"/>
                </a:solidFill>
                <a:effectLst/>
                <a:highlight>
                  <a:srgbClr val="FFFFFF"/>
                </a:highlight>
                <a:latin typeface="Google Sans"/>
              </a:rPr>
              <a:t>Improved posture: Resistance training can help improve posture.</a:t>
            </a:r>
          </a:p>
          <a:p>
            <a:pPr algn="l">
              <a:buFont typeface="Arial" panose="020B0604020202020204" pitchFamily="34" charset="0"/>
              <a:buChar char="•"/>
            </a:pPr>
            <a:r>
              <a:rPr lang="en-GB" b="0" i="0" dirty="0">
                <a:solidFill>
                  <a:srgbClr val="001D35"/>
                </a:solidFill>
                <a:effectLst/>
                <a:highlight>
                  <a:srgbClr val="FFFFFF"/>
                </a:highlight>
                <a:latin typeface="Google Sans"/>
              </a:rPr>
              <a:t>Improved stamina: As people get stronger, they won't get tired as easily.</a:t>
            </a:r>
          </a:p>
          <a:p>
            <a:pPr algn="l">
              <a:buFont typeface="Arial" panose="020B0604020202020204" pitchFamily="34" charset="0"/>
              <a:buChar char="•"/>
            </a:pPr>
            <a:r>
              <a:rPr lang="en-GB" b="0" i="0" dirty="0">
                <a:solidFill>
                  <a:srgbClr val="001D35"/>
                </a:solidFill>
                <a:effectLst/>
                <a:highlight>
                  <a:srgbClr val="FFFFFF"/>
                </a:highlight>
                <a:latin typeface="Google Sans"/>
              </a:rPr>
              <a:t>Reduced risk of injury: Resistance training can help reduce the risk of injuries caused by repetitive movements.</a:t>
            </a:r>
          </a:p>
          <a:p>
            <a:pPr algn="l">
              <a:buFont typeface="Arial" panose="020B0604020202020204" pitchFamily="34" charset="0"/>
              <a:buChar char="•"/>
            </a:pPr>
            <a:r>
              <a:rPr lang="en-GB" b="0" i="0" dirty="0">
                <a:solidFill>
                  <a:srgbClr val="001D35"/>
                </a:solidFill>
                <a:effectLst/>
                <a:highlight>
                  <a:srgbClr val="FFFFFF"/>
                </a:highlight>
                <a:latin typeface="Google Sans"/>
              </a:rPr>
              <a:t>Improved coordination: Resistance training can help improve coordination.</a:t>
            </a:r>
          </a:p>
          <a:p>
            <a:pPr algn="l">
              <a:buFont typeface="Arial" panose="020B0604020202020204" pitchFamily="34" charset="0"/>
              <a:buChar char="•"/>
            </a:pPr>
            <a:r>
              <a:rPr lang="en-GB" b="0" i="0" dirty="0">
                <a:solidFill>
                  <a:srgbClr val="001D35"/>
                </a:solidFill>
                <a:effectLst/>
                <a:highlight>
                  <a:srgbClr val="FFFFFF"/>
                </a:highlight>
                <a:latin typeface="Google Sans"/>
              </a:rPr>
              <a:t>Improved performance and exercise capacity: Resistance training can lead to adaptations in the musculoskeletal and cardiovascular systems, which can improve performance and exercise capacity.</a:t>
            </a:r>
          </a:p>
          <a:p>
            <a:pPr algn="l">
              <a:buFont typeface="Arial" panose="020B0604020202020204" pitchFamily="34" charset="0"/>
              <a:buChar char="•"/>
            </a:pPr>
            <a:endParaRPr lang="en-GB" b="0" i="0" dirty="0">
              <a:solidFill>
                <a:srgbClr val="001D35"/>
              </a:solidFill>
              <a:effectLst/>
              <a:highlight>
                <a:srgbClr val="FFFFFF"/>
              </a:highlight>
              <a:latin typeface="Google San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333333"/>
                </a:solidFill>
                <a:effectLst/>
                <a:latin typeface="Open Sans" panose="020B0606030504020204" pitchFamily="34" charset="0"/>
              </a:rPr>
              <a:t>This reduction in dopamine results in a GABA-mediated tonic inhibition of the thalamus, which in turn reduces the excitation of the thalamus on cortical projection areas. This is manifested as an alteration in somatic motor activities and as a result, a person with PD can have difficulties contracting the muscles, thereby reducing the strength production</a:t>
            </a:r>
            <a:endParaRPr lang="en-US" dirty="0"/>
          </a:p>
          <a:p>
            <a:pPr algn="l">
              <a:buFont typeface="Arial" panose="020B0604020202020204" pitchFamily="34" charset="0"/>
              <a:buChar char="•"/>
            </a:pPr>
            <a:endParaRPr lang="en-GB" b="0" i="0" dirty="0">
              <a:solidFill>
                <a:srgbClr val="001D35"/>
              </a:solidFill>
              <a:effectLst/>
              <a:highlight>
                <a:srgbClr val="FFFFFF"/>
              </a:highlight>
              <a:latin typeface="Google Sans"/>
            </a:endParaRPr>
          </a:p>
          <a:p>
            <a:endParaRPr lang="en-US" dirty="0"/>
          </a:p>
        </p:txBody>
      </p:sp>
      <p:sp>
        <p:nvSpPr>
          <p:cNvPr id="4" name="Slide Number Placeholder 3"/>
          <p:cNvSpPr>
            <a:spLocks noGrp="1"/>
          </p:cNvSpPr>
          <p:nvPr>
            <p:ph type="sldNum" sz="quarter" idx="5"/>
          </p:nvPr>
        </p:nvSpPr>
        <p:spPr/>
        <p:txBody>
          <a:bodyPr/>
          <a:lstStyle/>
          <a:p>
            <a:fld id="{B5B3E478-C133-344C-906F-7C4ECA1AC2D7}" type="slidenum">
              <a:rPr lang="en-US" smtClean="0"/>
              <a:t>14</a:t>
            </a:fld>
            <a:endParaRPr lang="en-US"/>
          </a:p>
        </p:txBody>
      </p:sp>
    </p:spTree>
    <p:extLst>
      <p:ext uri="{BB962C8B-B14F-4D97-AF65-F5344CB8AC3E}">
        <p14:creationId xmlns:p14="http://schemas.microsoft.com/office/powerpoint/2010/main" val="397207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82828"/>
                </a:solidFill>
                <a:effectLst/>
                <a:latin typeface="MuseoSans"/>
              </a:rPr>
              <a:t>Brain-Derived Neurotrophic Factor (BDNF) protects the brain against destruction of dopaminergic neurons and acts as a growth factor for dopaminergic neurons of the substantia nigra pars compacta. And inverse relationship with severity of symptoms and levels of BDNF.</a:t>
            </a:r>
          </a:p>
          <a:p>
            <a:r>
              <a:rPr lang="en-GB" dirty="0"/>
              <a:t>When directly compared to brain-derived neurotrophic factor (BDNF), GDNF corrected </a:t>
            </a:r>
            <a:r>
              <a:rPr lang="en-GB" dirty="0" err="1"/>
              <a:t>behavioral</a:t>
            </a:r>
            <a:r>
              <a:rPr lang="en-GB" dirty="0"/>
              <a:t> deficits and protected nigrostriatal dopaminergic neurons better than BDNF</a:t>
            </a:r>
            <a:endParaRPr lang="en-GB" b="0" i="0" dirty="0">
              <a:solidFill>
                <a:srgbClr val="282828"/>
              </a:solidFill>
              <a:effectLst/>
              <a:latin typeface="MuseoSans"/>
            </a:endParaRPr>
          </a:p>
          <a:p>
            <a:endParaRPr lang="en-GB" b="0" i="0" dirty="0">
              <a:solidFill>
                <a:srgbClr val="282828"/>
              </a:solidFill>
              <a:effectLst/>
              <a:latin typeface="MuseoSans"/>
            </a:endParaRPr>
          </a:p>
          <a:p>
            <a:r>
              <a:rPr lang="en-GB" b="0" i="0" dirty="0">
                <a:solidFill>
                  <a:srgbClr val="282828"/>
                </a:solidFill>
                <a:effectLst/>
                <a:latin typeface="MuseoSans"/>
              </a:rPr>
              <a:t>Sleep quality = Sleep quality and daytime dysfunction.</a:t>
            </a:r>
            <a:endParaRPr lang="en-US" dirty="0"/>
          </a:p>
        </p:txBody>
      </p:sp>
      <p:sp>
        <p:nvSpPr>
          <p:cNvPr id="4" name="Slide Number Placeholder 3"/>
          <p:cNvSpPr>
            <a:spLocks noGrp="1"/>
          </p:cNvSpPr>
          <p:nvPr>
            <p:ph type="sldNum" sz="quarter" idx="5"/>
          </p:nvPr>
        </p:nvSpPr>
        <p:spPr/>
        <p:txBody>
          <a:bodyPr/>
          <a:lstStyle/>
          <a:p>
            <a:fld id="{B5B3E478-C133-344C-906F-7C4ECA1AC2D7}" type="slidenum">
              <a:rPr lang="en-US" smtClean="0"/>
              <a:t>15</a:t>
            </a:fld>
            <a:endParaRPr lang="en-US"/>
          </a:p>
        </p:txBody>
      </p:sp>
    </p:spTree>
    <p:extLst>
      <p:ext uri="{BB962C8B-B14F-4D97-AF65-F5344CB8AC3E}">
        <p14:creationId xmlns:p14="http://schemas.microsoft.com/office/powerpoint/2010/main" val="1743083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B3E478-C133-344C-906F-7C4ECA1AC2D7}" type="slidenum">
              <a:rPr lang="en-US" smtClean="0"/>
              <a:t>20</a:t>
            </a:fld>
            <a:endParaRPr lang="en-US"/>
          </a:p>
        </p:txBody>
      </p:sp>
    </p:spTree>
    <p:extLst>
      <p:ext uri="{BB962C8B-B14F-4D97-AF65-F5344CB8AC3E}">
        <p14:creationId xmlns:p14="http://schemas.microsoft.com/office/powerpoint/2010/main" val="2741774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B3E478-C133-344C-906F-7C4ECA1AC2D7}" type="slidenum">
              <a:rPr lang="en-US" smtClean="0"/>
              <a:t>21</a:t>
            </a:fld>
            <a:endParaRPr lang="en-US"/>
          </a:p>
        </p:txBody>
      </p:sp>
    </p:spTree>
    <p:extLst>
      <p:ext uri="{BB962C8B-B14F-4D97-AF65-F5344CB8AC3E}">
        <p14:creationId xmlns:p14="http://schemas.microsoft.com/office/powerpoint/2010/main" val="3601572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1961F-B45C-A5BA-2373-7C7E9A9FC23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0EE1F3D-028E-6F76-254B-C4834020AC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DCB33C9-6F38-9064-0BB4-3E10015E3F0C}"/>
              </a:ext>
            </a:extLst>
          </p:cNvPr>
          <p:cNvSpPr>
            <a:spLocks noGrp="1"/>
          </p:cNvSpPr>
          <p:nvPr>
            <p:ph type="dt" sz="half" idx="10"/>
          </p:nvPr>
        </p:nvSpPr>
        <p:spPr/>
        <p:txBody>
          <a:bodyPr/>
          <a:lstStyle/>
          <a:p>
            <a:r>
              <a:rPr lang="en-GB"/>
              <a:t>09.09.2024</a:t>
            </a:r>
            <a:endParaRPr lang="en-US"/>
          </a:p>
        </p:txBody>
      </p:sp>
      <p:sp>
        <p:nvSpPr>
          <p:cNvPr id="5" name="Footer Placeholder 4">
            <a:extLst>
              <a:ext uri="{FF2B5EF4-FFF2-40B4-BE49-F238E27FC236}">
                <a16:creationId xmlns:a16="http://schemas.microsoft.com/office/drawing/2014/main" id="{B8E46213-65AD-3C3A-E265-A38FAB44B5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B84FE0-2D5C-3F28-11EA-35DFA74FEE67}"/>
              </a:ext>
            </a:extLst>
          </p:cNvPr>
          <p:cNvSpPr>
            <a:spLocks noGrp="1"/>
          </p:cNvSpPr>
          <p:nvPr>
            <p:ph type="sldNum" sz="quarter" idx="12"/>
          </p:nvPr>
        </p:nvSpPr>
        <p:spPr/>
        <p:txBody>
          <a:bodyPr/>
          <a:lstStyle/>
          <a:p>
            <a:fld id="{4BFFE000-E98C-F347-8097-11CF9B11A8F4}" type="slidenum">
              <a:rPr lang="en-US" smtClean="0"/>
              <a:t>‹#›</a:t>
            </a:fld>
            <a:endParaRPr lang="en-US"/>
          </a:p>
        </p:txBody>
      </p:sp>
    </p:spTree>
    <p:extLst>
      <p:ext uri="{BB962C8B-B14F-4D97-AF65-F5344CB8AC3E}">
        <p14:creationId xmlns:p14="http://schemas.microsoft.com/office/powerpoint/2010/main" val="1458015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FB478-8216-0650-CAD4-DEFF3E13349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8A25D1A-01A4-1DA1-376B-47003FDFFE9E}"/>
              </a:ext>
            </a:extLst>
          </p:cNvPr>
          <p:cNvSpPr>
            <a:spLocks noGrp="1"/>
          </p:cNvSpPr>
          <p:nvPr>
            <p:ph idx="1"/>
          </p:nvPr>
        </p:nvSpPr>
        <p:spPr>
          <a:xfrm>
            <a:off x="838200" y="1354138"/>
            <a:ext cx="10515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5769EAC-1EFC-80E2-ACDE-3B12544F98AB}"/>
              </a:ext>
            </a:extLst>
          </p:cNvPr>
          <p:cNvSpPr>
            <a:spLocks noGrp="1"/>
          </p:cNvSpPr>
          <p:nvPr>
            <p:ph type="dt" sz="half" idx="10"/>
          </p:nvPr>
        </p:nvSpPr>
        <p:spPr/>
        <p:txBody>
          <a:bodyPr/>
          <a:lstStyle/>
          <a:p>
            <a:r>
              <a:rPr lang="en-GB"/>
              <a:t>09.09.2024</a:t>
            </a:r>
            <a:endParaRPr lang="en-US" dirty="0"/>
          </a:p>
        </p:txBody>
      </p:sp>
      <p:sp>
        <p:nvSpPr>
          <p:cNvPr id="5" name="Footer Placeholder 4">
            <a:extLst>
              <a:ext uri="{FF2B5EF4-FFF2-40B4-BE49-F238E27FC236}">
                <a16:creationId xmlns:a16="http://schemas.microsoft.com/office/drawing/2014/main" id="{390061D6-A656-C090-8974-F9C2E6380C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81D8B4-DA26-BAF8-4B3C-7E7E56747DA5}"/>
              </a:ext>
            </a:extLst>
          </p:cNvPr>
          <p:cNvSpPr>
            <a:spLocks noGrp="1"/>
          </p:cNvSpPr>
          <p:nvPr>
            <p:ph type="sldNum" sz="quarter" idx="12"/>
          </p:nvPr>
        </p:nvSpPr>
        <p:spPr/>
        <p:txBody>
          <a:bodyPr/>
          <a:lstStyle/>
          <a:p>
            <a:fld id="{4BFFE000-E98C-F347-8097-11CF9B11A8F4}" type="slidenum">
              <a:rPr lang="en-US" smtClean="0"/>
              <a:t>‹#›</a:t>
            </a:fld>
            <a:endParaRPr lang="en-US" dirty="0"/>
          </a:p>
        </p:txBody>
      </p:sp>
      <p:grpSp>
        <p:nvGrpSpPr>
          <p:cNvPr id="10" name="Group 9">
            <a:extLst>
              <a:ext uri="{FF2B5EF4-FFF2-40B4-BE49-F238E27FC236}">
                <a16:creationId xmlns:a16="http://schemas.microsoft.com/office/drawing/2014/main" id="{1CD7166A-4403-B02A-5E1C-D904C2E57751}"/>
              </a:ext>
            </a:extLst>
          </p:cNvPr>
          <p:cNvGrpSpPr/>
          <p:nvPr userDrawn="1"/>
        </p:nvGrpSpPr>
        <p:grpSpPr>
          <a:xfrm>
            <a:off x="10091276" y="365125"/>
            <a:ext cx="1777636" cy="999555"/>
            <a:chOff x="9847385" y="136525"/>
            <a:chExt cx="2217251" cy="1459320"/>
          </a:xfrm>
        </p:grpSpPr>
        <p:pic>
          <p:nvPicPr>
            <p:cNvPr id="8" name="Picture 7" descr="A few sketches of people&#10;&#10;Description automatically generated with medium confidence">
              <a:extLst>
                <a:ext uri="{FF2B5EF4-FFF2-40B4-BE49-F238E27FC236}">
                  <a16:creationId xmlns:a16="http://schemas.microsoft.com/office/drawing/2014/main" id="{706B5DCD-BAF7-4796-6569-D93C4A49178D}"/>
                </a:ext>
              </a:extLst>
            </p:cNvPr>
            <p:cNvPicPr>
              <a:picLocks noChangeAspect="1"/>
            </p:cNvPicPr>
            <p:nvPr userDrawn="1"/>
          </p:nvPicPr>
          <p:blipFill>
            <a:blip r:embed="rId2"/>
            <a:stretch>
              <a:fillRect/>
            </a:stretch>
          </p:blipFill>
          <p:spPr>
            <a:xfrm>
              <a:off x="9864973" y="136525"/>
              <a:ext cx="2199663" cy="1180307"/>
            </a:xfrm>
            <a:prstGeom prst="rect">
              <a:avLst/>
            </a:prstGeom>
            <a:ln>
              <a:solidFill>
                <a:schemeClr val="accent1"/>
              </a:solidFill>
            </a:ln>
          </p:spPr>
        </p:pic>
        <p:sp>
          <p:nvSpPr>
            <p:cNvPr id="9" name="TextBox 8">
              <a:extLst>
                <a:ext uri="{FF2B5EF4-FFF2-40B4-BE49-F238E27FC236}">
                  <a16:creationId xmlns:a16="http://schemas.microsoft.com/office/drawing/2014/main" id="{D5E7EE46-7FF5-A031-E74C-51C69C3C8A27}"/>
                </a:ext>
              </a:extLst>
            </p:cNvPr>
            <p:cNvSpPr txBox="1"/>
            <p:nvPr userDrawn="1"/>
          </p:nvSpPr>
          <p:spPr>
            <a:xfrm>
              <a:off x="9847385" y="1318846"/>
              <a:ext cx="2198077" cy="276999"/>
            </a:xfrm>
            <a:prstGeom prst="rect">
              <a:avLst/>
            </a:prstGeom>
            <a:noFill/>
          </p:spPr>
          <p:txBody>
            <a:bodyPr wrap="square" rtlCol="0">
              <a:spAutoFit/>
            </a:bodyPr>
            <a:lstStyle/>
            <a:p>
              <a:pPr algn="ctr"/>
              <a:r>
                <a:rPr lang="en-US" sz="1200" dirty="0"/>
                <a:t>© Bhanu Ramaswamy</a:t>
              </a:r>
            </a:p>
          </p:txBody>
        </p:sp>
      </p:grpSp>
    </p:spTree>
    <p:extLst>
      <p:ext uri="{BB962C8B-B14F-4D97-AF65-F5344CB8AC3E}">
        <p14:creationId xmlns:p14="http://schemas.microsoft.com/office/powerpoint/2010/main" val="1511357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B9C9A-7550-C531-AD3E-2B02391C059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2E6937E-9505-37F6-D13C-0239E1E1DE9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4D9A34F-D40B-340B-ECCC-227AA08E9833}"/>
              </a:ext>
            </a:extLst>
          </p:cNvPr>
          <p:cNvSpPr>
            <a:spLocks noGrp="1"/>
          </p:cNvSpPr>
          <p:nvPr>
            <p:ph type="dt" sz="half" idx="10"/>
          </p:nvPr>
        </p:nvSpPr>
        <p:spPr/>
        <p:txBody>
          <a:bodyPr/>
          <a:lstStyle/>
          <a:p>
            <a:r>
              <a:rPr lang="en-GB"/>
              <a:t>09.09.2024</a:t>
            </a:r>
            <a:endParaRPr lang="en-US"/>
          </a:p>
        </p:txBody>
      </p:sp>
      <p:sp>
        <p:nvSpPr>
          <p:cNvPr id="5" name="Footer Placeholder 4">
            <a:extLst>
              <a:ext uri="{FF2B5EF4-FFF2-40B4-BE49-F238E27FC236}">
                <a16:creationId xmlns:a16="http://schemas.microsoft.com/office/drawing/2014/main" id="{30828BDF-6047-F7CD-DE6E-9BAA8AD46E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1FB7FB-82AD-463F-564D-253D73F64E8C}"/>
              </a:ext>
            </a:extLst>
          </p:cNvPr>
          <p:cNvSpPr>
            <a:spLocks noGrp="1"/>
          </p:cNvSpPr>
          <p:nvPr>
            <p:ph type="sldNum" sz="quarter" idx="12"/>
          </p:nvPr>
        </p:nvSpPr>
        <p:spPr/>
        <p:txBody>
          <a:bodyPr/>
          <a:lstStyle/>
          <a:p>
            <a:fld id="{4BFFE000-E98C-F347-8097-11CF9B11A8F4}" type="slidenum">
              <a:rPr lang="en-US" smtClean="0"/>
              <a:t>‹#›</a:t>
            </a:fld>
            <a:endParaRPr lang="en-US"/>
          </a:p>
        </p:txBody>
      </p:sp>
    </p:spTree>
    <p:extLst>
      <p:ext uri="{BB962C8B-B14F-4D97-AF65-F5344CB8AC3E}">
        <p14:creationId xmlns:p14="http://schemas.microsoft.com/office/powerpoint/2010/main" val="3474207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1B116-D7B8-DA13-2428-AE08A88B020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B714980-2EC1-823E-0C64-FD6555B818E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1DC0FF8-0D4B-76BC-FFA4-669F60B81A9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9894A89-9A36-25E8-78C3-F7E536309D1E}"/>
              </a:ext>
            </a:extLst>
          </p:cNvPr>
          <p:cNvSpPr>
            <a:spLocks noGrp="1"/>
          </p:cNvSpPr>
          <p:nvPr>
            <p:ph type="dt" sz="half" idx="10"/>
          </p:nvPr>
        </p:nvSpPr>
        <p:spPr/>
        <p:txBody>
          <a:bodyPr/>
          <a:lstStyle/>
          <a:p>
            <a:r>
              <a:rPr lang="en-GB"/>
              <a:t>09.09.2024</a:t>
            </a:r>
            <a:endParaRPr lang="en-US"/>
          </a:p>
        </p:txBody>
      </p:sp>
      <p:sp>
        <p:nvSpPr>
          <p:cNvPr id="6" name="Footer Placeholder 5">
            <a:extLst>
              <a:ext uri="{FF2B5EF4-FFF2-40B4-BE49-F238E27FC236}">
                <a16:creationId xmlns:a16="http://schemas.microsoft.com/office/drawing/2014/main" id="{0F31BE00-809C-53D3-77CD-E83C00025D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1842C5-64E2-4CD6-81B0-DD4D70F95E52}"/>
              </a:ext>
            </a:extLst>
          </p:cNvPr>
          <p:cNvSpPr>
            <a:spLocks noGrp="1"/>
          </p:cNvSpPr>
          <p:nvPr>
            <p:ph type="sldNum" sz="quarter" idx="12"/>
          </p:nvPr>
        </p:nvSpPr>
        <p:spPr/>
        <p:txBody>
          <a:bodyPr/>
          <a:lstStyle/>
          <a:p>
            <a:fld id="{4BFFE000-E98C-F347-8097-11CF9B11A8F4}" type="slidenum">
              <a:rPr lang="en-US" smtClean="0"/>
              <a:t>‹#›</a:t>
            </a:fld>
            <a:endParaRPr lang="en-US"/>
          </a:p>
        </p:txBody>
      </p:sp>
    </p:spTree>
    <p:extLst>
      <p:ext uri="{BB962C8B-B14F-4D97-AF65-F5344CB8AC3E}">
        <p14:creationId xmlns:p14="http://schemas.microsoft.com/office/powerpoint/2010/main" val="1545901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5FCF7-564B-579D-E73D-A4E0CF989E0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7F420C2-A98A-A05E-F560-EBAB93D310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C24DC3D-83B9-840E-B155-D4F001366F6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B09F1F0D-9310-9ED6-1C11-26427BE696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F553C4F-F12B-11E9-D613-D34AB1CB51C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4B5508D-CCF5-EC41-6AFF-CC1ED71E279D}"/>
              </a:ext>
            </a:extLst>
          </p:cNvPr>
          <p:cNvSpPr>
            <a:spLocks noGrp="1"/>
          </p:cNvSpPr>
          <p:nvPr>
            <p:ph type="dt" sz="half" idx="10"/>
          </p:nvPr>
        </p:nvSpPr>
        <p:spPr/>
        <p:txBody>
          <a:bodyPr/>
          <a:lstStyle/>
          <a:p>
            <a:r>
              <a:rPr lang="en-GB"/>
              <a:t>09.09.2024</a:t>
            </a:r>
            <a:endParaRPr lang="en-US"/>
          </a:p>
        </p:txBody>
      </p:sp>
      <p:sp>
        <p:nvSpPr>
          <p:cNvPr id="8" name="Footer Placeholder 7">
            <a:extLst>
              <a:ext uri="{FF2B5EF4-FFF2-40B4-BE49-F238E27FC236}">
                <a16:creationId xmlns:a16="http://schemas.microsoft.com/office/drawing/2014/main" id="{0A7C4C48-836F-7FA4-D929-CC3833C3CE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8870832-60C1-DECC-4BAD-3D36770D18E5}"/>
              </a:ext>
            </a:extLst>
          </p:cNvPr>
          <p:cNvSpPr>
            <a:spLocks noGrp="1"/>
          </p:cNvSpPr>
          <p:nvPr>
            <p:ph type="sldNum" sz="quarter" idx="12"/>
          </p:nvPr>
        </p:nvSpPr>
        <p:spPr/>
        <p:txBody>
          <a:bodyPr/>
          <a:lstStyle/>
          <a:p>
            <a:fld id="{4BFFE000-E98C-F347-8097-11CF9B11A8F4}" type="slidenum">
              <a:rPr lang="en-US" smtClean="0"/>
              <a:t>‹#›</a:t>
            </a:fld>
            <a:endParaRPr lang="en-US"/>
          </a:p>
        </p:txBody>
      </p:sp>
    </p:spTree>
    <p:extLst>
      <p:ext uri="{BB962C8B-B14F-4D97-AF65-F5344CB8AC3E}">
        <p14:creationId xmlns:p14="http://schemas.microsoft.com/office/powerpoint/2010/main" val="877822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DEA52-B3EE-9E9E-9A1B-F94DB54226CC}"/>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6F12D9C-202B-27FF-2125-510861FF15B6}"/>
              </a:ext>
            </a:extLst>
          </p:cNvPr>
          <p:cNvSpPr>
            <a:spLocks noGrp="1"/>
          </p:cNvSpPr>
          <p:nvPr>
            <p:ph type="dt" sz="half" idx="10"/>
          </p:nvPr>
        </p:nvSpPr>
        <p:spPr/>
        <p:txBody>
          <a:bodyPr/>
          <a:lstStyle/>
          <a:p>
            <a:r>
              <a:rPr lang="en-GB"/>
              <a:t>09.09.2024</a:t>
            </a:r>
            <a:endParaRPr lang="en-US"/>
          </a:p>
        </p:txBody>
      </p:sp>
      <p:sp>
        <p:nvSpPr>
          <p:cNvPr id="4" name="Footer Placeholder 3">
            <a:extLst>
              <a:ext uri="{FF2B5EF4-FFF2-40B4-BE49-F238E27FC236}">
                <a16:creationId xmlns:a16="http://schemas.microsoft.com/office/drawing/2014/main" id="{5DA19198-A43D-8A39-E92F-B3649C148C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B5321D9-5F8C-3F1A-3A2D-30E3FCDAA13F}"/>
              </a:ext>
            </a:extLst>
          </p:cNvPr>
          <p:cNvSpPr>
            <a:spLocks noGrp="1"/>
          </p:cNvSpPr>
          <p:nvPr>
            <p:ph type="sldNum" sz="quarter" idx="12"/>
          </p:nvPr>
        </p:nvSpPr>
        <p:spPr/>
        <p:txBody>
          <a:bodyPr/>
          <a:lstStyle/>
          <a:p>
            <a:fld id="{4BFFE000-E98C-F347-8097-11CF9B11A8F4}" type="slidenum">
              <a:rPr lang="en-US" smtClean="0"/>
              <a:t>‹#›</a:t>
            </a:fld>
            <a:endParaRPr lang="en-US"/>
          </a:p>
        </p:txBody>
      </p:sp>
    </p:spTree>
    <p:extLst>
      <p:ext uri="{BB962C8B-B14F-4D97-AF65-F5344CB8AC3E}">
        <p14:creationId xmlns:p14="http://schemas.microsoft.com/office/powerpoint/2010/main" val="1385536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5D8CC1-6D55-89B2-0B08-EC8841CDAB23}"/>
              </a:ext>
            </a:extLst>
          </p:cNvPr>
          <p:cNvSpPr>
            <a:spLocks noGrp="1"/>
          </p:cNvSpPr>
          <p:nvPr>
            <p:ph type="dt" sz="half" idx="10"/>
          </p:nvPr>
        </p:nvSpPr>
        <p:spPr/>
        <p:txBody>
          <a:bodyPr/>
          <a:lstStyle/>
          <a:p>
            <a:r>
              <a:rPr lang="en-GB"/>
              <a:t>09.09.2024</a:t>
            </a:r>
            <a:endParaRPr lang="en-US"/>
          </a:p>
        </p:txBody>
      </p:sp>
      <p:sp>
        <p:nvSpPr>
          <p:cNvPr id="3" name="Footer Placeholder 2">
            <a:extLst>
              <a:ext uri="{FF2B5EF4-FFF2-40B4-BE49-F238E27FC236}">
                <a16:creationId xmlns:a16="http://schemas.microsoft.com/office/drawing/2014/main" id="{FA49952C-2DAC-2D77-E6C7-820B4B6A732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011652-532C-564A-698D-C027A802EC63}"/>
              </a:ext>
            </a:extLst>
          </p:cNvPr>
          <p:cNvSpPr>
            <a:spLocks noGrp="1"/>
          </p:cNvSpPr>
          <p:nvPr>
            <p:ph type="sldNum" sz="quarter" idx="12"/>
          </p:nvPr>
        </p:nvSpPr>
        <p:spPr/>
        <p:txBody>
          <a:bodyPr/>
          <a:lstStyle/>
          <a:p>
            <a:fld id="{4BFFE000-E98C-F347-8097-11CF9B11A8F4}" type="slidenum">
              <a:rPr lang="en-US" smtClean="0"/>
              <a:t>‹#›</a:t>
            </a:fld>
            <a:endParaRPr lang="en-US"/>
          </a:p>
        </p:txBody>
      </p:sp>
    </p:spTree>
    <p:extLst>
      <p:ext uri="{BB962C8B-B14F-4D97-AF65-F5344CB8AC3E}">
        <p14:creationId xmlns:p14="http://schemas.microsoft.com/office/powerpoint/2010/main" val="3219131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BBFDD-33FA-8B1A-DF0D-927015DA8C1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6E7FF90-0C88-C0D2-5726-DB6E35F618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82FF204-824F-83C3-4B82-57FE353ED3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55F9B60-B0B1-9742-AEA6-BDCCD1796E3C}"/>
              </a:ext>
            </a:extLst>
          </p:cNvPr>
          <p:cNvSpPr>
            <a:spLocks noGrp="1"/>
          </p:cNvSpPr>
          <p:nvPr>
            <p:ph type="dt" sz="half" idx="10"/>
          </p:nvPr>
        </p:nvSpPr>
        <p:spPr/>
        <p:txBody>
          <a:bodyPr/>
          <a:lstStyle/>
          <a:p>
            <a:r>
              <a:rPr lang="en-GB"/>
              <a:t>09.09.2024</a:t>
            </a:r>
            <a:endParaRPr lang="en-US"/>
          </a:p>
        </p:txBody>
      </p:sp>
      <p:sp>
        <p:nvSpPr>
          <p:cNvPr id="6" name="Footer Placeholder 5">
            <a:extLst>
              <a:ext uri="{FF2B5EF4-FFF2-40B4-BE49-F238E27FC236}">
                <a16:creationId xmlns:a16="http://schemas.microsoft.com/office/drawing/2014/main" id="{DFCDC4BE-876E-C56B-F970-B2B47076F5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8A6B83-C144-2EEE-CDC3-3C7F3535EBB8}"/>
              </a:ext>
            </a:extLst>
          </p:cNvPr>
          <p:cNvSpPr>
            <a:spLocks noGrp="1"/>
          </p:cNvSpPr>
          <p:nvPr>
            <p:ph type="sldNum" sz="quarter" idx="12"/>
          </p:nvPr>
        </p:nvSpPr>
        <p:spPr/>
        <p:txBody>
          <a:bodyPr/>
          <a:lstStyle/>
          <a:p>
            <a:fld id="{4BFFE000-E98C-F347-8097-11CF9B11A8F4}" type="slidenum">
              <a:rPr lang="en-US" smtClean="0"/>
              <a:t>‹#›</a:t>
            </a:fld>
            <a:endParaRPr lang="en-US"/>
          </a:p>
        </p:txBody>
      </p:sp>
    </p:spTree>
    <p:extLst>
      <p:ext uri="{BB962C8B-B14F-4D97-AF65-F5344CB8AC3E}">
        <p14:creationId xmlns:p14="http://schemas.microsoft.com/office/powerpoint/2010/main" val="2204624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A790B-5999-A6A9-DA2D-43EAE4E24B1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F10ADAE-5DB6-EB90-E6E7-0300D058EF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47B7C9A-B0C5-9138-3660-F959506FE8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E14A135-071A-2EFF-8B7C-2F60AA89415E}"/>
              </a:ext>
            </a:extLst>
          </p:cNvPr>
          <p:cNvSpPr>
            <a:spLocks noGrp="1"/>
          </p:cNvSpPr>
          <p:nvPr>
            <p:ph type="dt" sz="half" idx="10"/>
          </p:nvPr>
        </p:nvSpPr>
        <p:spPr/>
        <p:txBody>
          <a:bodyPr/>
          <a:lstStyle/>
          <a:p>
            <a:r>
              <a:rPr lang="en-GB"/>
              <a:t>09.09.2024</a:t>
            </a:r>
            <a:endParaRPr lang="en-US"/>
          </a:p>
        </p:txBody>
      </p:sp>
      <p:sp>
        <p:nvSpPr>
          <p:cNvPr id="6" name="Footer Placeholder 5">
            <a:extLst>
              <a:ext uri="{FF2B5EF4-FFF2-40B4-BE49-F238E27FC236}">
                <a16:creationId xmlns:a16="http://schemas.microsoft.com/office/drawing/2014/main" id="{2876E590-7E0A-0BE9-330F-3724573A60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EBE98A-7CA0-3D52-4BE5-5597D2946AB5}"/>
              </a:ext>
            </a:extLst>
          </p:cNvPr>
          <p:cNvSpPr>
            <a:spLocks noGrp="1"/>
          </p:cNvSpPr>
          <p:nvPr>
            <p:ph type="sldNum" sz="quarter" idx="12"/>
          </p:nvPr>
        </p:nvSpPr>
        <p:spPr/>
        <p:txBody>
          <a:bodyPr/>
          <a:lstStyle/>
          <a:p>
            <a:fld id="{4BFFE000-E98C-F347-8097-11CF9B11A8F4}" type="slidenum">
              <a:rPr lang="en-US" smtClean="0"/>
              <a:t>‹#›</a:t>
            </a:fld>
            <a:endParaRPr lang="en-US"/>
          </a:p>
        </p:txBody>
      </p:sp>
    </p:spTree>
    <p:extLst>
      <p:ext uri="{BB962C8B-B14F-4D97-AF65-F5344CB8AC3E}">
        <p14:creationId xmlns:p14="http://schemas.microsoft.com/office/powerpoint/2010/main" val="631454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1CB43-E1D5-709C-E684-D95608395CD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695D74E-8BAE-4179-6AA6-455C9F18847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92F647B-A8B9-3818-2542-917C64639062}"/>
              </a:ext>
            </a:extLst>
          </p:cNvPr>
          <p:cNvSpPr>
            <a:spLocks noGrp="1"/>
          </p:cNvSpPr>
          <p:nvPr>
            <p:ph type="dt" sz="half" idx="10"/>
          </p:nvPr>
        </p:nvSpPr>
        <p:spPr/>
        <p:txBody>
          <a:bodyPr/>
          <a:lstStyle/>
          <a:p>
            <a:r>
              <a:rPr lang="en-GB"/>
              <a:t>09.09.2024</a:t>
            </a:r>
            <a:endParaRPr lang="en-US"/>
          </a:p>
        </p:txBody>
      </p:sp>
      <p:sp>
        <p:nvSpPr>
          <p:cNvPr id="5" name="Footer Placeholder 4">
            <a:extLst>
              <a:ext uri="{FF2B5EF4-FFF2-40B4-BE49-F238E27FC236}">
                <a16:creationId xmlns:a16="http://schemas.microsoft.com/office/drawing/2014/main" id="{8264018B-5312-E603-9256-D106A3DCD2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700B30-096F-6AC9-4401-0C54CCEA4C9D}"/>
              </a:ext>
            </a:extLst>
          </p:cNvPr>
          <p:cNvSpPr>
            <a:spLocks noGrp="1"/>
          </p:cNvSpPr>
          <p:nvPr>
            <p:ph type="sldNum" sz="quarter" idx="12"/>
          </p:nvPr>
        </p:nvSpPr>
        <p:spPr/>
        <p:txBody>
          <a:bodyPr/>
          <a:lstStyle/>
          <a:p>
            <a:fld id="{4BFFE000-E98C-F347-8097-11CF9B11A8F4}" type="slidenum">
              <a:rPr lang="en-US" smtClean="0"/>
              <a:t>‹#›</a:t>
            </a:fld>
            <a:endParaRPr lang="en-US"/>
          </a:p>
        </p:txBody>
      </p:sp>
    </p:spTree>
    <p:extLst>
      <p:ext uri="{BB962C8B-B14F-4D97-AF65-F5344CB8AC3E}">
        <p14:creationId xmlns:p14="http://schemas.microsoft.com/office/powerpoint/2010/main" val="144105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548CC9-A8FB-158C-4B10-AE89171BE75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9FC54D0-D398-E086-964C-E776D67A822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425DC15-B3CF-B776-E4C6-C2CBE8D600CF}"/>
              </a:ext>
            </a:extLst>
          </p:cNvPr>
          <p:cNvSpPr>
            <a:spLocks noGrp="1"/>
          </p:cNvSpPr>
          <p:nvPr>
            <p:ph type="dt" sz="half" idx="10"/>
          </p:nvPr>
        </p:nvSpPr>
        <p:spPr/>
        <p:txBody>
          <a:bodyPr/>
          <a:lstStyle/>
          <a:p>
            <a:r>
              <a:rPr lang="en-GB"/>
              <a:t>09.09.2024</a:t>
            </a:r>
            <a:endParaRPr lang="en-US"/>
          </a:p>
        </p:txBody>
      </p:sp>
      <p:sp>
        <p:nvSpPr>
          <p:cNvPr id="5" name="Footer Placeholder 4">
            <a:extLst>
              <a:ext uri="{FF2B5EF4-FFF2-40B4-BE49-F238E27FC236}">
                <a16:creationId xmlns:a16="http://schemas.microsoft.com/office/drawing/2014/main" id="{D3EDB864-1C17-C335-5ACA-0EABB66528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B07409-41C3-8CB5-72B1-438B64FDD523}"/>
              </a:ext>
            </a:extLst>
          </p:cNvPr>
          <p:cNvSpPr>
            <a:spLocks noGrp="1"/>
          </p:cNvSpPr>
          <p:nvPr>
            <p:ph type="sldNum" sz="quarter" idx="12"/>
          </p:nvPr>
        </p:nvSpPr>
        <p:spPr/>
        <p:txBody>
          <a:bodyPr/>
          <a:lstStyle/>
          <a:p>
            <a:fld id="{4BFFE000-E98C-F347-8097-11CF9B11A8F4}" type="slidenum">
              <a:rPr lang="en-US" smtClean="0"/>
              <a:t>‹#›</a:t>
            </a:fld>
            <a:endParaRPr lang="en-US"/>
          </a:p>
        </p:txBody>
      </p:sp>
    </p:spTree>
    <p:extLst>
      <p:ext uri="{BB962C8B-B14F-4D97-AF65-F5344CB8AC3E}">
        <p14:creationId xmlns:p14="http://schemas.microsoft.com/office/powerpoint/2010/main" val="1274690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83460A-705D-5831-CC1D-30364BF181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9925600-4F0D-CB07-64BD-9DF7A630E2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D7DA5FA-B0F5-74E7-077C-D82DD171E0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r>
              <a:rPr lang="en-GB"/>
              <a:t>09.09.2024</a:t>
            </a:r>
            <a:endParaRPr lang="en-US"/>
          </a:p>
        </p:txBody>
      </p:sp>
      <p:sp>
        <p:nvSpPr>
          <p:cNvPr id="5" name="Footer Placeholder 4">
            <a:extLst>
              <a:ext uri="{FF2B5EF4-FFF2-40B4-BE49-F238E27FC236}">
                <a16:creationId xmlns:a16="http://schemas.microsoft.com/office/drawing/2014/main" id="{0CCF139B-0324-CC30-076E-33A6F02ABF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1B4BEBF-3958-F300-E1DE-57FF8F1BB6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BFFE000-E98C-F347-8097-11CF9B11A8F4}" type="slidenum">
              <a:rPr lang="en-US" smtClean="0"/>
              <a:t>‹#›</a:t>
            </a:fld>
            <a:endParaRPr lang="en-US"/>
          </a:p>
        </p:txBody>
      </p:sp>
    </p:spTree>
    <p:extLst>
      <p:ext uri="{BB962C8B-B14F-4D97-AF65-F5344CB8AC3E}">
        <p14:creationId xmlns:p14="http://schemas.microsoft.com/office/powerpoint/2010/main" val="4022202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jpg"/><Relationship Id="rId3" Type="http://schemas.openxmlformats.org/officeDocument/2006/relationships/image" Target="../media/image3.png"/><Relationship Id="rId21" Type="http://schemas.openxmlformats.org/officeDocument/2006/relationships/image" Target="../media/image21.jp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jpg"/><Relationship Id="rId2" Type="http://schemas.openxmlformats.org/officeDocument/2006/relationships/notesSlide" Target="../notesSlides/notesSlide1.xml"/><Relationship Id="rId16" Type="http://schemas.openxmlformats.org/officeDocument/2006/relationships/image" Target="../media/image16.jpg"/><Relationship Id="rId20"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jpe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jpeg"/><Relationship Id="rId19" Type="http://schemas.openxmlformats.org/officeDocument/2006/relationships/image" Target="../media/image19.jp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parkinson.org/resources-support/professionals/resources/exercise-professionals%2016.08.2024" TargetMode="External"/><Relationship Id="rId2" Type="http://schemas.openxmlformats.org/officeDocument/2006/relationships/hyperlink" Target="http://www.parkinsons.org.uk/information-and-support/parkinsons-exercise-framework" TargetMode="External"/><Relationship Id="rId1" Type="http://schemas.openxmlformats.org/officeDocument/2006/relationships/slideLayout" Target="../slideLayouts/slideLayout2.xml"/><Relationship Id="rId5" Type="http://schemas.openxmlformats.org/officeDocument/2006/relationships/hyperlink" Target="https://doi.org/10.1155/2012/124527" TargetMode="External"/><Relationship Id="rId4" Type="http://schemas.openxmlformats.org/officeDocument/2006/relationships/hyperlink" Target="https://doi.org/10.1186/s11556-019-0217-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930F3-54F7-A280-557D-1212FE203597}"/>
              </a:ext>
            </a:extLst>
          </p:cNvPr>
          <p:cNvSpPr>
            <a:spLocks noGrp="1"/>
          </p:cNvSpPr>
          <p:nvPr>
            <p:ph type="ctrTitle"/>
          </p:nvPr>
        </p:nvSpPr>
        <p:spPr>
          <a:xfrm>
            <a:off x="2581275" y="1931987"/>
            <a:ext cx="7029450" cy="2387600"/>
          </a:xfrm>
        </p:spPr>
        <p:txBody>
          <a:bodyPr/>
          <a:lstStyle/>
          <a:p>
            <a:r>
              <a:rPr lang="en-GB" sz="6000" b="1" kern="0" dirty="0">
                <a:solidFill>
                  <a:srgbClr val="00B0F0"/>
                </a:solidFill>
                <a:effectLst/>
                <a:ea typeface="Arial" panose="020B0604020202020204" pitchFamily="34" charset="0"/>
                <a:cs typeface="Arial" panose="020B0604020202020204" pitchFamily="34" charset="0"/>
              </a:rPr>
              <a:t>Strength training </a:t>
            </a:r>
            <a:br>
              <a:rPr lang="en-GB" sz="6000" b="1" kern="0" dirty="0">
                <a:solidFill>
                  <a:srgbClr val="00B0F0"/>
                </a:solidFill>
                <a:effectLst/>
                <a:ea typeface="Arial" panose="020B0604020202020204" pitchFamily="34" charset="0"/>
                <a:cs typeface="Arial" panose="020B0604020202020204" pitchFamily="34" charset="0"/>
              </a:rPr>
            </a:br>
            <a:r>
              <a:rPr lang="en-GB" sz="6000" b="1" kern="0" dirty="0">
                <a:solidFill>
                  <a:srgbClr val="00B0F0"/>
                </a:solidFill>
                <a:effectLst/>
                <a:ea typeface="Arial" panose="020B0604020202020204" pitchFamily="34" charset="0"/>
                <a:cs typeface="Arial" panose="020B0604020202020204" pitchFamily="34" charset="0"/>
              </a:rPr>
              <a:t>and brain health</a:t>
            </a:r>
            <a:r>
              <a:rPr lang="en-GB" sz="6000" dirty="0">
                <a:solidFill>
                  <a:srgbClr val="00B0F0"/>
                </a:solidFill>
                <a:effectLst/>
              </a:rPr>
              <a:t> </a:t>
            </a:r>
            <a:endParaRPr lang="en-US" dirty="0"/>
          </a:p>
        </p:txBody>
      </p:sp>
      <p:sp>
        <p:nvSpPr>
          <p:cNvPr id="3" name="Subtitle 2">
            <a:extLst>
              <a:ext uri="{FF2B5EF4-FFF2-40B4-BE49-F238E27FC236}">
                <a16:creationId xmlns:a16="http://schemas.microsoft.com/office/drawing/2014/main" id="{A4504E98-32D0-B3EF-39D8-34D5FDF87315}"/>
              </a:ext>
            </a:extLst>
          </p:cNvPr>
          <p:cNvSpPr>
            <a:spLocks noGrp="1"/>
          </p:cNvSpPr>
          <p:nvPr>
            <p:ph type="subTitle" idx="1"/>
          </p:nvPr>
        </p:nvSpPr>
        <p:spPr>
          <a:xfrm>
            <a:off x="1524000" y="4837113"/>
            <a:ext cx="9144000" cy="1655762"/>
          </a:xfrm>
        </p:spPr>
        <p:txBody>
          <a:bodyPr/>
          <a:lstStyle/>
          <a:p>
            <a:r>
              <a:rPr lang="en-US" dirty="0">
                <a:solidFill>
                  <a:schemeClr val="tx2"/>
                </a:solidFill>
                <a:latin typeface="Arial"/>
                <a:cs typeface="Arial"/>
              </a:rPr>
              <a:t>Dr Bhanu Ramaswamy OBE, DProf, FCSP</a:t>
            </a:r>
          </a:p>
          <a:p>
            <a:r>
              <a:rPr lang="en-US" dirty="0">
                <a:solidFill>
                  <a:schemeClr val="tx2"/>
                </a:solidFill>
                <a:latin typeface="Arial"/>
                <a:cs typeface="Arial"/>
              </a:rPr>
              <a:t>7</a:t>
            </a:r>
            <a:r>
              <a:rPr lang="en-US" baseline="30000" dirty="0">
                <a:solidFill>
                  <a:schemeClr val="tx2"/>
                </a:solidFill>
                <a:latin typeface="Arial"/>
                <a:cs typeface="Arial"/>
              </a:rPr>
              <a:t>th</a:t>
            </a:r>
            <a:r>
              <a:rPr lang="en-US" dirty="0">
                <a:solidFill>
                  <a:schemeClr val="tx2"/>
                </a:solidFill>
                <a:latin typeface="Arial"/>
                <a:cs typeface="Arial"/>
              </a:rPr>
              <a:t> September 2024</a:t>
            </a:r>
          </a:p>
          <a:p>
            <a:r>
              <a:rPr lang="en-US" dirty="0"/>
              <a:t>PEMRIG Annual Forum, Nottingham</a:t>
            </a:r>
          </a:p>
        </p:txBody>
      </p:sp>
      <p:sp>
        <p:nvSpPr>
          <p:cNvPr id="4" name="Slide Number Placeholder 3">
            <a:extLst>
              <a:ext uri="{FF2B5EF4-FFF2-40B4-BE49-F238E27FC236}">
                <a16:creationId xmlns:a16="http://schemas.microsoft.com/office/drawing/2014/main" id="{66E89845-57AA-AAC1-8B30-E3AD57B60833}"/>
              </a:ext>
            </a:extLst>
          </p:cNvPr>
          <p:cNvSpPr>
            <a:spLocks noGrp="1"/>
          </p:cNvSpPr>
          <p:nvPr>
            <p:ph type="sldNum" sz="quarter" idx="12"/>
          </p:nvPr>
        </p:nvSpPr>
        <p:spPr/>
        <p:txBody>
          <a:bodyPr/>
          <a:lstStyle/>
          <a:p>
            <a:fld id="{4BFFE000-E98C-F347-8097-11CF9B11A8F4}" type="slidenum">
              <a:rPr lang="en-US" smtClean="0"/>
              <a:t>1</a:t>
            </a:fld>
            <a:endParaRPr lang="en-US"/>
          </a:p>
        </p:txBody>
      </p:sp>
      <p:grpSp>
        <p:nvGrpSpPr>
          <p:cNvPr id="5" name="Group 4">
            <a:extLst>
              <a:ext uri="{FF2B5EF4-FFF2-40B4-BE49-F238E27FC236}">
                <a16:creationId xmlns:a16="http://schemas.microsoft.com/office/drawing/2014/main" id="{A714AB60-3A88-1F9C-BDC3-6CD3C643484B}"/>
              </a:ext>
            </a:extLst>
          </p:cNvPr>
          <p:cNvGrpSpPr/>
          <p:nvPr/>
        </p:nvGrpSpPr>
        <p:grpSpPr>
          <a:xfrm>
            <a:off x="10091276" y="365125"/>
            <a:ext cx="1777636" cy="999555"/>
            <a:chOff x="9847385" y="136525"/>
            <a:chExt cx="2217251" cy="1459320"/>
          </a:xfrm>
        </p:grpSpPr>
        <p:pic>
          <p:nvPicPr>
            <p:cNvPr id="6" name="Picture 5" descr="A few sketches of people&#10;&#10;Description automatically generated with medium confidence">
              <a:extLst>
                <a:ext uri="{FF2B5EF4-FFF2-40B4-BE49-F238E27FC236}">
                  <a16:creationId xmlns:a16="http://schemas.microsoft.com/office/drawing/2014/main" id="{2E3D17B4-0E2C-62B6-7BD1-96B0EA67A01A}"/>
                </a:ext>
              </a:extLst>
            </p:cNvPr>
            <p:cNvPicPr>
              <a:picLocks noChangeAspect="1"/>
            </p:cNvPicPr>
            <p:nvPr userDrawn="1"/>
          </p:nvPicPr>
          <p:blipFill>
            <a:blip r:embed="rId2"/>
            <a:stretch>
              <a:fillRect/>
            </a:stretch>
          </p:blipFill>
          <p:spPr>
            <a:xfrm>
              <a:off x="9864973" y="136525"/>
              <a:ext cx="2199663" cy="1180307"/>
            </a:xfrm>
            <a:prstGeom prst="rect">
              <a:avLst/>
            </a:prstGeom>
            <a:ln>
              <a:solidFill>
                <a:schemeClr val="accent1"/>
              </a:solidFill>
            </a:ln>
          </p:spPr>
        </p:pic>
        <p:sp>
          <p:nvSpPr>
            <p:cNvPr id="7" name="TextBox 6">
              <a:extLst>
                <a:ext uri="{FF2B5EF4-FFF2-40B4-BE49-F238E27FC236}">
                  <a16:creationId xmlns:a16="http://schemas.microsoft.com/office/drawing/2014/main" id="{5DB67C48-0608-D789-E424-AE7E9B1DFBC3}"/>
                </a:ext>
              </a:extLst>
            </p:cNvPr>
            <p:cNvSpPr txBox="1"/>
            <p:nvPr userDrawn="1"/>
          </p:nvSpPr>
          <p:spPr>
            <a:xfrm>
              <a:off x="9847385" y="1318846"/>
              <a:ext cx="2198077" cy="276999"/>
            </a:xfrm>
            <a:prstGeom prst="rect">
              <a:avLst/>
            </a:prstGeom>
            <a:noFill/>
          </p:spPr>
          <p:txBody>
            <a:bodyPr wrap="square" rtlCol="0">
              <a:spAutoFit/>
            </a:bodyPr>
            <a:lstStyle/>
            <a:p>
              <a:pPr algn="ctr"/>
              <a:r>
                <a:rPr lang="en-US" sz="1200" dirty="0"/>
                <a:t>© Bhanu Ramaswamy</a:t>
              </a:r>
            </a:p>
          </p:txBody>
        </p:sp>
      </p:grpSp>
      <p:pic>
        <p:nvPicPr>
          <p:cNvPr id="9" name="Picture 8" descr="A drawing of a brain lifting weights&#10;&#10;Description automatically generated">
            <a:extLst>
              <a:ext uri="{FF2B5EF4-FFF2-40B4-BE49-F238E27FC236}">
                <a16:creationId xmlns:a16="http://schemas.microsoft.com/office/drawing/2014/main" id="{292B30A1-D70E-C05A-1025-2D850A10D3EB}"/>
              </a:ext>
            </a:extLst>
          </p:cNvPr>
          <p:cNvPicPr>
            <a:picLocks noChangeAspect="1"/>
          </p:cNvPicPr>
          <p:nvPr/>
        </p:nvPicPr>
        <p:blipFill>
          <a:blip r:embed="rId3"/>
          <a:stretch>
            <a:fillRect/>
          </a:stretch>
        </p:blipFill>
        <p:spPr>
          <a:xfrm rot="5400000">
            <a:off x="471809" y="466601"/>
            <a:ext cx="2600449" cy="2600449"/>
          </a:xfrm>
          <a:prstGeom prst="rect">
            <a:avLst/>
          </a:prstGeom>
        </p:spPr>
      </p:pic>
    </p:spTree>
    <p:extLst>
      <p:ext uri="{BB962C8B-B14F-4D97-AF65-F5344CB8AC3E}">
        <p14:creationId xmlns:p14="http://schemas.microsoft.com/office/powerpoint/2010/main" val="453785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10F44-84D8-D55C-6F4B-961321E1DCA8}"/>
              </a:ext>
            </a:extLst>
          </p:cNvPr>
          <p:cNvSpPr>
            <a:spLocks noGrp="1"/>
          </p:cNvSpPr>
          <p:nvPr>
            <p:ph type="title"/>
          </p:nvPr>
        </p:nvSpPr>
        <p:spPr>
          <a:xfrm>
            <a:off x="838200" y="765175"/>
            <a:ext cx="10515600" cy="1325563"/>
          </a:xfrm>
        </p:spPr>
        <p:txBody>
          <a:bodyPr/>
          <a:lstStyle/>
          <a:p>
            <a:r>
              <a:rPr lang="en-US" b="1" dirty="0">
                <a:solidFill>
                  <a:srgbClr val="00B0F0"/>
                </a:solidFill>
              </a:rPr>
              <a:t>Aims of the talk</a:t>
            </a:r>
          </a:p>
        </p:txBody>
      </p:sp>
      <p:sp>
        <p:nvSpPr>
          <p:cNvPr id="3" name="Content Placeholder 2">
            <a:extLst>
              <a:ext uri="{FF2B5EF4-FFF2-40B4-BE49-F238E27FC236}">
                <a16:creationId xmlns:a16="http://schemas.microsoft.com/office/drawing/2014/main" id="{7FDEE86C-E17F-0B3D-5CB0-BF4D7C3D8B94}"/>
              </a:ext>
            </a:extLst>
          </p:cNvPr>
          <p:cNvSpPr>
            <a:spLocks noGrp="1"/>
          </p:cNvSpPr>
          <p:nvPr>
            <p:ph idx="1"/>
          </p:nvPr>
        </p:nvSpPr>
        <p:spPr>
          <a:xfrm>
            <a:off x="838200" y="2303012"/>
            <a:ext cx="10515600" cy="4265612"/>
          </a:xfrm>
        </p:spPr>
        <p:txBody>
          <a:bodyPr>
            <a:normAutofit/>
          </a:bodyPr>
          <a:lstStyle/>
          <a:p>
            <a:pPr>
              <a:buFont typeface="Wingdings" pitchFamily="2" charset="2"/>
              <a:buChar char="§"/>
            </a:pPr>
            <a:r>
              <a:rPr lang="en-US" sz="3200" dirty="0"/>
              <a:t>Contextualise (research bias of) exercise and Parkinson’s </a:t>
            </a:r>
          </a:p>
          <a:p>
            <a:pPr>
              <a:buFont typeface="Wingdings" pitchFamily="2" charset="2"/>
              <a:buChar char="§"/>
            </a:pPr>
            <a:r>
              <a:rPr lang="en-US" sz="3200" dirty="0"/>
              <a:t>Provide a basic understanding of the muscular components of fitness: strength, power and endurance</a:t>
            </a:r>
          </a:p>
          <a:p>
            <a:pPr>
              <a:buFont typeface="Wingdings" pitchFamily="2" charset="2"/>
              <a:buChar char="§"/>
            </a:pPr>
            <a:r>
              <a:rPr lang="en-US" sz="3200" dirty="0"/>
              <a:t>Talk about resistance training including the benefits for brain health – message to everyone</a:t>
            </a:r>
          </a:p>
          <a:p>
            <a:pPr>
              <a:buFont typeface="Wingdings" pitchFamily="2" charset="2"/>
              <a:buChar char="§"/>
            </a:pPr>
            <a:r>
              <a:rPr lang="en-US" sz="3200" dirty="0"/>
              <a:t>Add in anything Parkinson’s-specific</a:t>
            </a:r>
          </a:p>
          <a:p>
            <a:pPr>
              <a:buFont typeface="Wingdings" pitchFamily="2" charset="2"/>
              <a:buChar char="§"/>
            </a:pPr>
            <a:r>
              <a:rPr lang="en-US" sz="3200" dirty="0"/>
              <a:t>Summary/ take home</a:t>
            </a:r>
          </a:p>
        </p:txBody>
      </p:sp>
      <p:sp>
        <p:nvSpPr>
          <p:cNvPr id="4" name="Slide Number Placeholder 3">
            <a:extLst>
              <a:ext uri="{FF2B5EF4-FFF2-40B4-BE49-F238E27FC236}">
                <a16:creationId xmlns:a16="http://schemas.microsoft.com/office/drawing/2014/main" id="{E09BD824-B8A9-B056-73E7-CC8F9F14AC90}"/>
              </a:ext>
            </a:extLst>
          </p:cNvPr>
          <p:cNvSpPr>
            <a:spLocks noGrp="1"/>
          </p:cNvSpPr>
          <p:nvPr>
            <p:ph type="sldNum" sz="quarter" idx="12"/>
          </p:nvPr>
        </p:nvSpPr>
        <p:spPr/>
        <p:txBody>
          <a:bodyPr/>
          <a:lstStyle/>
          <a:p>
            <a:fld id="{4BFFE000-E98C-F347-8097-11CF9B11A8F4}" type="slidenum">
              <a:rPr lang="en-US" smtClean="0"/>
              <a:t>2</a:t>
            </a:fld>
            <a:endParaRPr lang="en-US" dirty="0"/>
          </a:p>
        </p:txBody>
      </p:sp>
    </p:spTree>
    <p:extLst>
      <p:ext uri="{BB962C8B-B14F-4D97-AF65-F5344CB8AC3E}">
        <p14:creationId xmlns:p14="http://schemas.microsoft.com/office/powerpoint/2010/main" val="3775517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C:\Users\GarethJulie\Pictures\tai chi 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86219">
            <a:off x="1674231" y="3113814"/>
            <a:ext cx="966434" cy="966434"/>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221673" y="44624"/>
            <a:ext cx="9846021" cy="1143000"/>
          </a:xfrm>
        </p:spPr>
        <p:txBody>
          <a:bodyPr>
            <a:normAutofit fontScale="90000"/>
          </a:bodyPr>
          <a:lstStyle/>
          <a:p>
            <a:r>
              <a:rPr lang="en-US" b="1" dirty="0">
                <a:solidFill>
                  <a:srgbClr val="00B0F0"/>
                </a:solidFill>
                <a:cs typeface="Arial" panose="020B0604020202020204" pitchFamily="34" charset="0"/>
              </a:rPr>
              <a:t>     Adapted from home ‘Exercise’ message</a:t>
            </a:r>
            <a:r>
              <a:rPr lang="en-US" baseline="30000" dirty="0">
                <a:solidFill>
                  <a:srgbClr val="00B0F0"/>
                </a:solidFill>
                <a:cs typeface="Arial" panose="020B0604020202020204" pitchFamily="34" charset="0"/>
              </a:rPr>
              <a:t>[1]</a:t>
            </a:r>
            <a:r>
              <a:rPr lang="en-US" b="1" dirty="0">
                <a:solidFill>
                  <a:srgbClr val="00B0F0"/>
                </a:solidFill>
                <a:cs typeface="Arial" panose="020B0604020202020204" pitchFamily="34" charset="0"/>
              </a:rPr>
              <a:t>:</a:t>
            </a:r>
            <a:endParaRPr lang="en-GB" dirty="0"/>
          </a:p>
        </p:txBody>
      </p:sp>
      <p:sp>
        <p:nvSpPr>
          <p:cNvPr id="4" name="Oval 3"/>
          <p:cNvSpPr/>
          <p:nvPr/>
        </p:nvSpPr>
        <p:spPr>
          <a:xfrm>
            <a:off x="2386382" y="2147714"/>
            <a:ext cx="7021985" cy="3513533"/>
          </a:xfrm>
          <a:prstGeom prst="ellipse">
            <a:avLst/>
          </a:prstGeom>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400" dirty="0">
                <a:latin typeface="Arial"/>
                <a:cs typeface="Arial"/>
              </a:rPr>
              <a:t>For people with Parkinson’s, taking part in exercise is as important as taking medication, eating and sleeping well. </a:t>
            </a:r>
          </a:p>
        </p:txBody>
      </p:sp>
      <p:pic>
        <p:nvPicPr>
          <p:cNvPr id="5" name="Picture 2" descr="C:\Users\GarethJulie\Pictures\exercise 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5626" y="4932090"/>
            <a:ext cx="900000" cy="90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0" name="Picture 2" descr="C:\Users\GarethJulie\Pictures\exercis 69.png"/>
          <p:cNvPicPr>
            <a:picLocks noGrp="1" noChangeAspect="1" noChangeArrowheads="1"/>
          </p:cNvPicPr>
          <p:nvPr>
            <p:ph sz="quarter" idx="1"/>
          </p:nvPr>
        </p:nvPicPr>
        <p:blipFill>
          <a:blip r:embed="rId5" cstate="print">
            <a:extLst>
              <a:ext uri="{28A0092B-C50C-407E-A947-70E740481C1C}">
                <a14:useLocalDpi xmlns:a14="http://schemas.microsoft.com/office/drawing/2010/main" val="0"/>
              </a:ext>
            </a:extLst>
          </a:blip>
          <a:srcRect/>
          <a:stretch>
            <a:fillRect/>
          </a:stretch>
        </p:blipFill>
        <p:spPr bwMode="auto">
          <a:xfrm>
            <a:off x="6240016" y="5877272"/>
            <a:ext cx="900000" cy="900000"/>
          </a:xfrm>
          <a:prstGeom prst="rect">
            <a:avLst/>
          </a:prstGeom>
          <a:noFill/>
          <a:extLst>
            <a:ext uri="{909E8E84-426E-40dd-AFC4-6F175D3DCCD1}">
              <a14:hiddenFill xmlns:a14="http://schemas.microsoft.com/office/drawing/2010/main" xmlns="">
                <a:solidFill>
                  <a:srgbClr val="FFFFFF"/>
                </a:solidFill>
              </a14:hiddenFill>
            </a:ext>
          </a:extLst>
        </p:spPr>
      </p:pic>
      <p:pic>
        <p:nvPicPr>
          <p:cNvPr id="2051" name="Picture 3" descr="C:\Users\GarethJulie\Pictures\exercise 77.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013320" y="2066578"/>
            <a:ext cx="900000" cy="900000"/>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C:\Users\GarethJulie\Pictures\exercise 99.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35066" y="5769360"/>
            <a:ext cx="900000" cy="900000"/>
          </a:xfrm>
          <a:prstGeom prst="rect">
            <a:avLst/>
          </a:prstGeom>
          <a:noFill/>
          <a:extLst>
            <a:ext uri="{909E8E84-426E-40dd-AFC4-6F175D3DCCD1}">
              <a14:hiddenFill xmlns:a14="http://schemas.microsoft.com/office/drawing/2010/main" xmlns="">
                <a:solidFill>
                  <a:srgbClr val="FFFFFF"/>
                </a:solidFill>
              </a14:hiddenFill>
            </a:ext>
          </a:extLst>
        </p:spPr>
      </p:pic>
      <p:pic>
        <p:nvPicPr>
          <p:cNvPr id="2053" name="Picture 5" descr="C:\Users\GarethJulie\Pictures\exercise 70.png"/>
          <p:cNvPicPr>
            <a:picLocks noChangeAspect="1" noChangeArrowheads="1"/>
          </p:cNvPicPr>
          <p:nvPr/>
        </p:nvPicPr>
        <p:blipFill rotWithShape="1">
          <a:blip r:embed="rId8">
            <a:extLst>
              <a:ext uri="{28A0092B-C50C-407E-A947-70E740481C1C}">
                <a14:useLocalDpi xmlns:a14="http://schemas.microsoft.com/office/drawing/2010/main" val="0"/>
              </a:ext>
            </a:extLst>
          </a:blip>
          <a:srcRect l="51564" t="7365" b="20669"/>
          <a:stretch/>
        </p:blipFill>
        <p:spPr bwMode="auto">
          <a:xfrm>
            <a:off x="2279977" y="1433476"/>
            <a:ext cx="1276110" cy="1137624"/>
          </a:xfrm>
          <a:prstGeom prst="rect">
            <a:avLst/>
          </a:prstGeom>
          <a:noFill/>
          <a:extLst>
            <a:ext uri="{909E8E84-426E-40dd-AFC4-6F175D3DCCD1}">
              <a14:hiddenFill xmlns:a14="http://schemas.microsoft.com/office/drawing/2010/main" xmlns="">
                <a:solidFill>
                  <a:srgbClr val="FFFFFF"/>
                </a:solidFill>
              </a14:hiddenFill>
            </a:ext>
          </a:extLst>
        </p:spPr>
      </p:pic>
      <p:pic>
        <p:nvPicPr>
          <p:cNvPr id="2054" name="Picture 6" descr="C:\Users\GarethJulie\Pictures\exercise 71.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39616" y="4653136"/>
            <a:ext cx="900000" cy="900000"/>
          </a:xfrm>
          <a:prstGeom prst="rect">
            <a:avLst/>
          </a:prstGeom>
          <a:noFill/>
          <a:extLst>
            <a:ext uri="{909E8E84-426E-40dd-AFC4-6F175D3DCCD1}">
              <a14:hiddenFill xmlns:a14="http://schemas.microsoft.com/office/drawing/2010/main" xmlns="">
                <a:solidFill>
                  <a:srgbClr val="FFFFFF"/>
                </a:solidFill>
              </a14:hiddenFill>
            </a:ext>
          </a:extLst>
        </p:spPr>
      </p:pic>
      <p:pic>
        <p:nvPicPr>
          <p:cNvPr id="2055" name="Picture 7" descr="C:\Users\GarethJulie\Pictures\strength exs.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855640" y="5517232"/>
            <a:ext cx="900000" cy="900000"/>
          </a:xfrm>
          <a:prstGeom prst="rect">
            <a:avLst/>
          </a:prstGeom>
          <a:noFill/>
          <a:extLst>
            <a:ext uri="{909E8E84-426E-40dd-AFC4-6F175D3DCCD1}">
              <a14:hiddenFill xmlns:a14="http://schemas.microsoft.com/office/drawing/2010/main" xmlns="">
                <a:solidFill>
                  <a:srgbClr val="FFFFFF"/>
                </a:solidFill>
              </a14:hiddenFill>
            </a:ext>
          </a:extLst>
        </p:spPr>
      </p:pic>
      <p:pic>
        <p:nvPicPr>
          <p:cNvPr id="2057" name="Picture 9" descr="C:\Users\GarethJulie\Pictures\treadmill exs 2.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896200" y="5604098"/>
            <a:ext cx="864634" cy="900000"/>
          </a:xfrm>
          <a:prstGeom prst="rect">
            <a:avLst/>
          </a:prstGeom>
          <a:noFill/>
          <a:extLst>
            <a:ext uri="{909E8E84-426E-40dd-AFC4-6F175D3DCCD1}">
              <a14:hiddenFill xmlns:a14="http://schemas.microsoft.com/office/drawing/2010/main" xmlns="">
                <a:solidFill>
                  <a:srgbClr val="FFFFFF"/>
                </a:solidFill>
              </a14:hiddenFill>
            </a:ext>
          </a:extLst>
        </p:spPr>
      </p:pic>
      <p:pic>
        <p:nvPicPr>
          <p:cNvPr id="2058" name="Picture 10" descr="C:\Users\GarethJulie\Pictures\Exercise 9.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69110" y="1139602"/>
            <a:ext cx="900000" cy="900000"/>
          </a:xfrm>
          <a:prstGeom prst="rect">
            <a:avLst/>
          </a:prstGeom>
          <a:noFill/>
          <a:extLst>
            <a:ext uri="{909E8E84-426E-40dd-AFC4-6F175D3DCCD1}">
              <a14:hiddenFill xmlns:a14="http://schemas.microsoft.com/office/drawing/2010/main" xmlns="">
                <a:solidFill>
                  <a:srgbClr val="FFFFFF"/>
                </a:solidFill>
              </a14:hiddenFill>
            </a:ext>
          </a:extLst>
        </p:spPr>
      </p:pic>
      <p:pic>
        <p:nvPicPr>
          <p:cNvPr id="2059" name="Picture 11" descr="C:\Users\GarethJulie\Pictures\Exercise 11.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36160" y="1268760"/>
            <a:ext cx="900000" cy="900000"/>
          </a:xfrm>
          <a:prstGeom prst="rect">
            <a:avLst/>
          </a:prstGeom>
          <a:noFill/>
          <a:extLst>
            <a:ext uri="{909E8E84-426E-40dd-AFC4-6F175D3DCCD1}">
              <a14:hiddenFill xmlns:a14="http://schemas.microsoft.com/office/drawing/2010/main" xmlns="">
                <a:solidFill>
                  <a:srgbClr val="FFFFFF"/>
                </a:solidFill>
              </a14:hiddenFill>
            </a:ext>
          </a:extLst>
        </p:spPr>
      </p:pic>
      <p:pic>
        <p:nvPicPr>
          <p:cNvPr id="2060" name="Picture 12" descr="C:\Users\GarethJulie\Pictures\Exercise 8.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624392" y="3501008"/>
            <a:ext cx="900000" cy="900000"/>
          </a:xfrm>
          <a:prstGeom prst="rect">
            <a:avLst/>
          </a:prstGeom>
          <a:noFill/>
          <a:extLst>
            <a:ext uri="{909E8E84-426E-40dd-AFC4-6F175D3DCCD1}">
              <a14:hiddenFill xmlns:a14="http://schemas.microsoft.com/office/drawing/2010/main" xmlns="">
                <a:solidFill>
                  <a:srgbClr val="FFFFFF"/>
                </a:solidFill>
              </a14:hiddenFill>
            </a:ext>
          </a:extLst>
        </p:spPr>
      </p:pic>
      <p:pic>
        <p:nvPicPr>
          <p:cNvPr id="2061" name="Picture 13" descr="C:\Users\GarethJulie\Pictures\skipping.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735960" y="1120552"/>
            <a:ext cx="900000" cy="900000"/>
          </a:xfrm>
          <a:prstGeom prst="rect">
            <a:avLst/>
          </a:prstGeom>
          <a:noFill/>
          <a:extLst>
            <a:ext uri="{909E8E84-426E-40dd-AFC4-6F175D3DCCD1}">
              <a14:hiddenFill xmlns:a14="http://schemas.microsoft.com/office/drawing/2010/main" xmlns="">
                <a:solidFill>
                  <a:srgbClr val="FFFFFF"/>
                </a:solidFill>
              </a14:hiddenFill>
            </a:ext>
          </a:extLst>
        </p:spPr>
      </p:pic>
      <p:sp>
        <p:nvSpPr>
          <p:cNvPr id="17" name="TextBox 16"/>
          <p:cNvSpPr txBox="1"/>
          <p:nvPr/>
        </p:nvSpPr>
        <p:spPr>
          <a:xfrm>
            <a:off x="16446" y="6525345"/>
            <a:ext cx="4800600" cy="307777"/>
          </a:xfrm>
          <a:prstGeom prst="rect">
            <a:avLst/>
          </a:prstGeom>
          <a:noFill/>
        </p:spPr>
        <p:txBody>
          <a:bodyPr>
            <a:spAutoFit/>
          </a:bodyPr>
          <a:lstStyle/>
          <a:p>
            <a:pPr>
              <a:defRPr/>
            </a:pPr>
            <a:r>
              <a:rPr lang="en-US" sz="1400" dirty="0">
                <a:latin typeface="Arial"/>
                <a:cs typeface="Arial"/>
              </a:rPr>
              <a:t>Reproduced with kind permission of Dr Julie Jones (2018) </a:t>
            </a:r>
          </a:p>
        </p:txBody>
      </p:sp>
      <p:pic>
        <p:nvPicPr>
          <p:cNvPr id="6" name="Picture 5" descr="A black apple with a leaf&#10;&#10;Description automatically generated">
            <a:extLst>
              <a:ext uri="{FF2B5EF4-FFF2-40B4-BE49-F238E27FC236}">
                <a16:creationId xmlns:a16="http://schemas.microsoft.com/office/drawing/2014/main" id="{DA9922D7-D365-9306-21E6-170265714ED2}"/>
              </a:ext>
            </a:extLst>
          </p:cNvPr>
          <p:cNvPicPr>
            <a:picLocks noChangeAspect="1"/>
          </p:cNvPicPr>
          <p:nvPr/>
        </p:nvPicPr>
        <p:blipFill>
          <a:blip r:embed="rId16"/>
          <a:stretch>
            <a:fillRect/>
          </a:stretch>
        </p:blipFill>
        <p:spPr>
          <a:xfrm>
            <a:off x="11074335" y="3803733"/>
            <a:ext cx="783403" cy="867640"/>
          </a:xfrm>
          <a:prstGeom prst="rect">
            <a:avLst/>
          </a:prstGeom>
        </p:spPr>
      </p:pic>
      <p:pic>
        <p:nvPicPr>
          <p:cNvPr id="12" name="Picture 11" descr="A bowl of fruit with leaves&#10;&#10;Description automatically generated">
            <a:extLst>
              <a:ext uri="{FF2B5EF4-FFF2-40B4-BE49-F238E27FC236}">
                <a16:creationId xmlns:a16="http://schemas.microsoft.com/office/drawing/2014/main" id="{123B5CD8-65D9-881C-978D-D5BEF1CE8956}"/>
              </a:ext>
            </a:extLst>
          </p:cNvPr>
          <p:cNvPicPr>
            <a:picLocks noChangeAspect="1"/>
          </p:cNvPicPr>
          <p:nvPr/>
        </p:nvPicPr>
        <p:blipFill>
          <a:blip r:embed="rId17"/>
          <a:stretch>
            <a:fillRect/>
          </a:stretch>
        </p:blipFill>
        <p:spPr>
          <a:xfrm>
            <a:off x="10588232" y="1737911"/>
            <a:ext cx="1453033" cy="1296552"/>
          </a:xfrm>
          <a:prstGeom prst="rect">
            <a:avLst/>
          </a:prstGeom>
        </p:spPr>
      </p:pic>
      <p:pic>
        <p:nvPicPr>
          <p:cNvPr id="14" name="Picture 13" descr="A black silhouette of a branch&#10;&#10;Description automatically generated">
            <a:extLst>
              <a:ext uri="{FF2B5EF4-FFF2-40B4-BE49-F238E27FC236}">
                <a16:creationId xmlns:a16="http://schemas.microsoft.com/office/drawing/2014/main" id="{78B7F12E-A494-DAB4-AE16-0F19BF8F6A97}"/>
              </a:ext>
            </a:extLst>
          </p:cNvPr>
          <p:cNvPicPr>
            <a:picLocks noChangeAspect="1"/>
          </p:cNvPicPr>
          <p:nvPr/>
        </p:nvPicPr>
        <p:blipFill>
          <a:blip r:embed="rId18"/>
          <a:srcRect t="12204" r="2542" b="6267"/>
          <a:stretch/>
        </p:blipFill>
        <p:spPr>
          <a:xfrm>
            <a:off x="358478" y="3937751"/>
            <a:ext cx="1001857" cy="900000"/>
          </a:xfrm>
          <a:prstGeom prst="rect">
            <a:avLst/>
          </a:prstGeom>
        </p:spPr>
      </p:pic>
      <p:pic>
        <p:nvPicPr>
          <p:cNvPr id="16" name="Picture 15" descr="A black and white garlic&#10;&#10;Description automatically generated">
            <a:extLst>
              <a:ext uri="{FF2B5EF4-FFF2-40B4-BE49-F238E27FC236}">
                <a16:creationId xmlns:a16="http://schemas.microsoft.com/office/drawing/2014/main" id="{7F8D70E6-EA9C-AD33-7EBC-717A9977FC62}"/>
              </a:ext>
            </a:extLst>
          </p:cNvPr>
          <p:cNvPicPr>
            <a:picLocks noChangeAspect="1"/>
          </p:cNvPicPr>
          <p:nvPr/>
        </p:nvPicPr>
        <p:blipFill>
          <a:blip r:embed="rId19"/>
          <a:stretch>
            <a:fillRect/>
          </a:stretch>
        </p:blipFill>
        <p:spPr>
          <a:xfrm>
            <a:off x="371017" y="1236602"/>
            <a:ext cx="1030087" cy="564252"/>
          </a:xfrm>
          <a:prstGeom prst="rect">
            <a:avLst/>
          </a:prstGeom>
        </p:spPr>
      </p:pic>
      <p:pic>
        <p:nvPicPr>
          <p:cNvPr id="19" name="Picture 18" descr="A black and white image of pills&#10;&#10;Description automatically generated">
            <a:extLst>
              <a:ext uri="{FF2B5EF4-FFF2-40B4-BE49-F238E27FC236}">
                <a16:creationId xmlns:a16="http://schemas.microsoft.com/office/drawing/2014/main" id="{1A98365F-CC01-FAEA-A18A-ABEC7F88156C}"/>
              </a:ext>
            </a:extLst>
          </p:cNvPr>
          <p:cNvPicPr>
            <a:picLocks noChangeAspect="1"/>
          </p:cNvPicPr>
          <p:nvPr/>
        </p:nvPicPr>
        <p:blipFill>
          <a:blip r:embed="rId20"/>
          <a:srcRect l="11281" t="5319"/>
          <a:stretch/>
        </p:blipFill>
        <p:spPr>
          <a:xfrm>
            <a:off x="501192" y="5295826"/>
            <a:ext cx="939408" cy="947067"/>
          </a:xfrm>
          <a:prstGeom prst="rect">
            <a:avLst/>
          </a:prstGeom>
        </p:spPr>
      </p:pic>
      <p:pic>
        <p:nvPicPr>
          <p:cNvPr id="22" name="Picture 21" descr="A black belt with white moon symbols&#10;&#10;Description automatically generated">
            <a:extLst>
              <a:ext uri="{FF2B5EF4-FFF2-40B4-BE49-F238E27FC236}">
                <a16:creationId xmlns:a16="http://schemas.microsoft.com/office/drawing/2014/main" id="{3AB64DA5-82D7-58A5-7922-51F30827B021}"/>
              </a:ext>
            </a:extLst>
          </p:cNvPr>
          <p:cNvPicPr>
            <a:picLocks noChangeAspect="1"/>
          </p:cNvPicPr>
          <p:nvPr/>
        </p:nvPicPr>
        <p:blipFill>
          <a:blip r:embed="rId21"/>
          <a:stretch>
            <a:fillRect/>
          </a:stretch>
        </p:blipFill>
        <p:spPr>
          <a:xfrm>
            <a:off x="236707" y="2478112"/>
            <a:ext cx="1097086" cy="506929"/>
          </a:xfrm>
          <a:prstGeom prst="rect">
            <a:avLst/>
          </a:prstGeom>
        </p:spPr>
      </p:pic>
      <p:pic>
        <p:nvPicPr>
          <p:cNvPr id="26" name="Picture 25" descr="A black and white logo of a bed&#10;&#10;Description automatically generated">
            <a:extLst>
              <a:ext uri="{FF2B5EF4-FFF2-40B4-BE49-F238E27FC236}">
                <a16:creationId xmlns:a16="http://schemas.microsoft.com/office/drawing/2014/main" id="{BCFF29CD-BB96-5B7B-1B44-45B9DB83E02E}"/>
              </a:ext>
            </a:extLst>
          </p:cNvPr>
          <p:cNvPicPr>
            <a:picLocks noChangeAspect="1"/>
          </p:cNvPicPr>
          <p:nvPr/>
        </p:nvPicPr>
        <p:blipFill>
          <a:blip r:embed="rId22"/>
          <a:srcRect l="8156" t="15629" r="12649" b="15832"/>
          <a:stretch/>
        </p:blipFill>
        <p:spPr>
          <a:xfrm>
            <a:off x="10402850" y="5440643"/>
            <a:ext cx="1635620" cy="1238590"/>
          </a:xfrm>
          <a:prstGeom prst="rect">
            <a:avLst/>
          </a:prstGeom>
        </p:spPr>
      </p:pic>
    </p:spTree>
    <p:extLst>
      <p:ext uri="{BB962C8B-B14F-4D97-AF65-F5344CB8AC3E}">
        <p14:creationId xmlns:p14="http://schemas.microsoft.com/office/powerpoint/2010/main" val="1368172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533400" y="146050"/>
            <a:ext cx="10001250" cy="1143000"/>
          </a:xfrm>
        </p:spPr>
        <p:txBody>
          <a:bodyPr rtlCol="0">
            <a:normAutofit/>
          </a:bodyPr>
          <a:lstStyle/>
          <a:p>
            <a:pPr>
              <a:defRPr/>
            </a:pPr>
            <a:r>
              <a:rPr lang="en-US" altLang="en-US" b="1" dirty="0">
                <a:solidFill>
                  <a:srgbClr val="00B0F0"/>
                </a:solidFill>
                <a:cs typeface="Arial" panose="020B0604020202020204" pitchFamily="34" charset="0"/>
              </a:rPr>
              <a:t>History of exercise and Parkinson’s</a:t>
            </a:r>
            <a:r>
              <a:rPr lang="en-US" altLang="en-US" baseline="30000" dirty="0">
                <a:solidFill>
                  <a:srgbClr val="00B0F0"/>
                </a:solidFill>
                <a:cs typeface="Arial" panose="020B0604020202020204" pitchFamily="34" charset="0"/>
              </a:rPr>
              <a:t>[2]</a:t>
            </a:r>
            <a:endParaRPr lang="en-US" baseline="30000" dirty="0">
              <a:cs typeface="Aria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45810250"/>
              </p:ext>
            </p:extLst>
          </p:nvPr>
        </p:nvGraphicFramePr>
        <p:xfrm>
          <a:off x="533400" y="1508125"/>
          <a:ext cx="11163300" cy="5079100"/>
        </p:xfrm>
        <a:graphic>
          <a:graphicData uri="http://schemas.openxmlformats.org/drawingml/2006/table">
            <a:tbl>
              <a:tblPr firstRow="1" bandRow="1">
                <a:tableStyleId>{5C22544A-7EE6-4342-B048-85BDC9FD1C3A}</a:tableStyleId>
              </a:tblPr>
              <a:tblGrid>
                <a:gridCol w="1978819">
                  <a:extLst>
                    <a:ext uri="{9D8B030D-6E8A-4147-A177-3AD203B41FA5}">
                      <a16:colId xmlns:a16="http://schemas.microsoft.com/office/drawing/2014/main" val="20000"/>
                    </a:ext>
                  </a:extLst>
                </a:gridCol>
                <a:gridCol w="9184481">
                  <a:extLst>
                    <a:ext uri="{9D8B030D-6E8A-4147-A177-3AD203B41FA5}">
                      <a16:colId xmlns:a16="http://schemas.microsoft.com/office/drawing/2014/main" val="20001"/>
                    </a:ext>
                  </a:extLst>
                </a:gridCol>
              </a:tblGrid>
              <a:tr h="600435">
                <a:tc>
                  <a:txBody>
                    <a:bodyPr/>
                    <a:lstStyle/>
                    <a:p>
                      <a:r>
                        <a:rPr lang="en-US" sz="2600" dirty="0">
                          <a:latin typeface="Arial"/>
                          <a:cs typeface="Arial"/>
                        </a:rPr>
                        <a:t>Decade</a:t>
                      </a:r>
                    </a:p>
                  </a:txBody>
                  <a:tcPr marT="45701" marB="45701"/>
                </a:tc>
                <a:tc>
                  <a:txBody>
                    <a:bodyPr/>
                    <a:lstStyle/>
                    <a:p>
                      <a:r>
                        <a:rPr lang="en-US" sz="2600" dirty="0">
                          <a:latin typeface="Arial"/>
                          <a:cs typeface="Arial"/>
                        </a:rPr>
                        <a:t>Trend</a:t>
                      </a:r>
                      <a:r>
                        <a:rPr lang="en-US" sz="2600" baseline="0" dirty="0">
                          <a:latin typeface="Arial"/>
                          <a:cs typeface="Arial"/>
                        </a:rPr>
                        <a:t> or revolution</a:t>
                      </a:r>
                      <a:endParaRPr lang="en-US" sz="2600" dirty="0">
                        <a:latin typeface="Arial"/>
                        <a:cs typeface="Arial"/>
                      </a:endParaRPr>
                    </a:p>
                  </a:txBody>
                  <a:tcPr marT="45701" marB="45701"/>
                </a:tc>
                <a:extLst>
                  <a:ext uri="{0D108BD9-81ED-4DB2-BD59-A6C34878D82A}">
                    <a16:rowId xmlns:a16="http://schemas.microsoft.com/office/drawing/2014/main" val="10000"/>
                  </a:ext>
                </a:extLst>
              </a:tr>
              <a:tr h="600435">
                <a:tc>
                  <a:txBody>
                    <a:bodyPr/>
                    <a:lstStyle/>
                    <a:p>
                      <a:r>
                        <a:rPr lang="en-US" sz="2600" dirty="0">
                          <a:latin typeface="Arial"/>
                          <a:cs typeface="Arial"/>
                        </a:rPr>
                        <a:t>1960s</a:t>
                      </a:r>
                    </a:p>
                  </a:txBody>
                  <a:tcPr marT="45701" marB="45701"/>
                </a:tc>
                <a:tc>
                  <a:txBody>
                    <a:bodyPr/>
                    <a:lstStyle/>
                    <a:p>
                      <a:r>
                        <a:rPr lang="en-US" sz="2600" dirty="0">
                          <a:latin typeface="Arial"/>
                          <a:cs typeface="Arial"/>
                        </a:rPr>
                        <a:t>Levodopa introduced</a:t>
                      </a:r>
                    </a:p>
                  </a:txBody>
                  <a:tcPr marT="45701" marB="45701"/>
                </a:tc>
                <a:extLst>
                  <a:ext uri="{0D108BD9-81ED-4DB2-BD59-A6C34878D82A}">
                    <a16:rowId xmlns:a16="http://schemas.microsoft.com/office/drawing/2014/main" val="10001"/>
                  </a:ext>
                </a:extLst>
              </a:tr>
              <a:tr h="720005">
                <a:tc>
                  <a:txBody>
                    <a:bodyPr/>
                    <a:lstStyle/>
                    <a:p>
                      <a:r>
                        <a:rPr lang="en-US" sz="2600" dirty="0">
                          <a:latin typeface="Arial"/>
                          <a:cs typeface="Arial"/>
                        </a:rPr>
                        <a:t>1970s</a:t>
                      </a:r>
                    </a:p>
                  </a:txBody>
                  <a:tcPr marT="45701" marB="45701"/>
                </a:tc>
                <a:tc>
                  <a:txBody>
                    <a:bodyPr/>
                    <a:lstStyle/>
                    <a:p>
                      <a:r>
                        <a:rPr lang="en-US" sz="2600" dirty="0">
                          <a:latin typeface="Arial"/>
                          <a:cs typeface="Arial"/>
                        </a:rPr>
                        <a:t>Drugs improved; </a:t>
                      </a:r>
                      <a:r>
                        <a:rPr lang="en-US" sz="2600" b="1" dirty="0">
                          <a:latin typeface="Arial"/>
                          <a:cs typeface="Arial"/>
                        </a:rPr>
                        <a:t>exercise considered unhelpful</a:t>
                      </a:r>
                    </a:p>
                  </a:txBody>
                  <a:tcPr marT="45701" marB="45701"/>
                </a:tc>
                <a:extLst>
                  <a:ext uri="{0D108BD9-81ED-4DB2-BD59-A6C34878D82A}">
                    <a16:rowId xmlns:a16="http://schemas.microsoft.com/office/drawing/2014/main" val="10002"/>
                  </a:ext>
                </a:extLst>
              </a:tr>
              <a:tr h="762000">
                <a:tc>
                  <a:txBody>
                    <a:bodyPr/>
                    <a:lstStyle/>
                    <a:p>
                      <a:r>
                        <a:rPr lang="en-US" sz="2600" dirty="0">
                          <a:latin typeface="Arial"/>
                          <a:cs typeface="Arial"/>
                        </a:rPr>
                        <a:t>1980s</a:t>
                      </a:r>
                    </a:p>
                  </a:txBody>
                  <a:tcPr marT="45701" marB="45701"/>
                </a:tc>
                <a:tc>
                  <a:txBody>
                    <a:bodyPr/>
                    <a:lstStyle/>
                    <a:p>
                      <a:r>
                        <a:rPr lang="en-US" sz="2600" b="1" dirty="0">
                          <a:latin typeface="Arial"/>
                          <a:cs typeface="Arial"/>
                        </a:rPr>
                        <a:t>Exercise considered adjunctive</a:t>
                      </a:r>
                    </a:p>
                  </a:txBody>
                  <a:tcPr marT="45701" marB="45701"/>
                </a:tc>
                <a:extLst>
                  <a:ext uri="{0D108BD9-81ED-4DB2-BD59-A6C34878D82A}">
                    <a16:rowId xmlns:a16="http://schemas.microsoft.com/office/drawing/2014/main" val="10003"/>
                  </a:ext>
                </a:extLst>
              </a:tr>
              <a:tr h="600435">
                <a:tc>
                  <a:txBody>
                    <a:bodyPr/>
                    <a:lstStyle/>
                    <a:p>
                      <a:r>
                        <a:rPr lang="en-US" sz="2600" dirty="0">
                          <a:latin typeface="Arial"/>
                          <a:cs typeface="Arial"/>
                        </a:rPr>
                        <a:t>1990s</a:t>
                      </a:r>
                    </a:p>
                  </a:txBody>
                  <a:tcPr marT="45701" marB="45701"/>
                </a:tc>
                <a:tc>
                  <a:txBody>
                    <a:bodyPr/>
                    <a:lstStyle/>
                    <a:p>
                      <a:r>
                        <a:rPr lang="en-US" sz="2600" dirty="0">
                          <a:latin typeface="Arial"/>
                          <a:cs typeface="Arial"/>
                        </a:rPr>
                        <a:t>Deep brain stimulation</a:t>
                      </a:r>
                    </a:p>
                  </a:txBody>
                  <a:tcPr marT="45701" marB="45701"/>
                </a:tc>
                <a:extLst>
                  <a:ext uri="{0D108BD9-81ED-4DB2-BD59-A6C34878D82A}">
                    <a16:rowId xmlns:a16="http://schemas.microsoft.com/office/drawing/2014/main" val="10004"/>
                  </a:ext>
                </a:extLst>
              </a:tr>
              <a:tr h="694965">
                <a:tc>
                  <a:txBody>
                    <a:bodyPr/>
                    <a:lstStyle/>
                    <a:p>
                      <a:r>
                        <a:rPr lang="en-US" sz="2600" dirty="0">
                          <a:latin typeface="Arial"/>
                          <a:cs typeface="Arial"/>
                        </a:rPr>
                        <a:t>2000s</a:t>
                      </a:r>
                    </a:p>
                  </a:txBody>
                  <a:tcPr marT="45701" marB="45701"/>
                </a:tc>
                <a:tc>
                  <a:txBody>
                    <a:bodyPr/>
                    <a:lstStyle/>
                    <a:p>
                      <a:r>
                        <a:rPr lang="en-US" sz="2600" b="1" dirty="0">
                          <a:latin typeface="Arial"/>
                          <a:cs typeface="Arial"/>
                        </a:rPr>
                        <a:t>Exercise complimentary with medication</a:t>
                      </a:r>
                    </a:p>
                  </a:txBody>
                  <a:tcPr marT="45701" marB="45701"/>
                </a:tc>
                <a:extLst>
                  <a:ext uri="{0D108BD9-81ED-4DB2-BD59-A6C34878D82A}">
                    <a16:rowId xmlns:a16="http://schemas.microsoft.com/office/drawing/2014/main" val="10005"/>
                  </a:ext>
                </a:extLst>
              </a:tr>
              <a:tr h="1100825">
                <a:tc>
                  <a:txBody>
                    <a:bodyPr/>
                    <a:lstStyle/>
                    <a:p>
                      <a:r>
                        <a:rPr lang="en-US" sz="2600" dirty="0">
                          <a:latin typeface="Arial"/>
                          <a:cs typeface="Arial"/>
                        </a:rPr>
                        <a:t>2010+</a:t>
                      </a:r>
                    </a:p>
                  </a:txBody>
                  <a:tcPr marT="45701" marB="45701"/>
                </a:tc>
                <a:tc>
                  <a:txBody>
                    <a:bodyPr/>
                    <a:lstStyle/>
                    <a:p>
                      <a:r>
                        <a:rPr lang="en-US" sz="2600" b="1" dirty="0">
                          <a:latin typeface="Arial"/>
                          <a:cs typeface="Arial"/>
                        </a:rPr>
                        <a:t>Exercise neuroplastic</a:t>
                      </a:r>
                      <a:r>
                        <a:rPr lang="en-US" sz="2600" baseline="0" dirty="0">
                          <a:latin typeface="Arial"/>
                          <a:cs typeface="Arial"/>
                        </a:rPr>
                        <a:t> - possibly neuroprotective and neurorestorative</a:t>
                      </a:r>
                      <a:endParaRPr lang="en-US" sz="2600" dirty="0">
                        <a:latin typeface="Arial"/>
                        <a:cs typeface="Arial"/>
                      </a:endParaRPr>
                    </a:p>
                  </a:txBody>
                  <a:tcPr marT="45701" marB="45701"/>
                </a:tc>
                <a:extLst>
                  <a:ext uri="{0D108BD9-81ED-4DB2-BD59-A6C34878D82A}">
                    <a16:rowId xmlns:a16="http://schemas.microsoft.com/office/drawing/2014/main" val="10006"/>
                  </a:ext>
                </a:extLst>
              </a:tr>
            </a:tbl>
          </a:graphicData>
        </a:graphic>
      </p:graphicFrame>
      <p:sp>
        <p:nvSpPr>
          <p:cNvPr id="5" name="TextBox 4">
            <a:extLst>
              <a:ext uri="{FF2B5EF4-FFF2-40B4-BE49-F238E27FC236}">
                <a16:creationId xmlns:a16="http://schemas.microsoft.com/office/drawing/2014/main" id="{649D71C0-A68A-1745-A668-A524B11779AF}"/>
              </a:ext>
            </a:extLst>
          </p:cNvPr>
          <p:cNvSpPr txBox="1"/>
          <p:nvPr/>
        </p:nvSpPr>
        <p:spPr>
          <a:xfrm>
            <a:off x="6493446" y="6296745"/>
            <a:ext cx="5431854" cy="307777"/>
          </a:xfrm>
          <a:prstGeom prst="rect">
            <a:avLst/>
          </a:prstGeom>
          <a:noFill/>
        </p:spPr>
        <p:txBody>
          <a:bodyPr wrap="square">
            <a:spAutoFit/>
          </a:bodyPr>
          <a:lstStyle/>
          <a:p>
            <a:pPr>
              <a:defRPr/>
            </a:pPr>
            <a:r>
              <a:rPr lang="en-US" sz="1400" dirty="0">
                <a:latin typeface="Arial"/>
                <a:cs typeface="Arial"/>
              </a:rPr>
              <a:t>Reproduced with kind permission of Melissa </a:t>
            </a:r>
            <a:r>
              <a:rPr lang="en-US" sz="1400" dirty="0" err="1">
                <a:latin typeface="Arial"/>
                <a:cs typeface="Arial"/>
              </a:rPr>
              <a:t>McConaghy</a:t>
            </a:r>
            <a:r>
              <a:rPr lang="en-US" sz="1400" dirty="0">
                <a:latin typeface="Arial"/>
                <a:cs typeface="Arial"/>
              </a:rPr>
              <a:t> (2015) </a:t>
            </a:r>
          </a:p>
        </p:txBody>
      </p:sp>
    </p:spTree>
    <p:extLst>
      <p:ext uri="{BB962C8B-B14F-4D97-AF65-F5344CB8AC3E}">
        <p14:creationId xmlns:p14="http://schemas.microsoft.com/office/powerpoint/2010/main" val="2186909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09CAC-C807-278E-AB7B-CDD226F98D3A}"/>
              </a:ext>
            </a:extLst>
          </p:cNvPr>
          <p:cNvSpPr>
            <a:spLocks noGrp="1"/>
          </p:cNvSpPr>
          <p:nvPr>
            <p:ph type="title"/>
          </p:nvPr>
        </p:nvSpPr>
        <p:spPr/>
        <p:txBody>
          <a:bodyPr/>
          <a:lstStyle/>
          <a:p>
            <a:r>
              <a:rPr lang="en-US" b="1" dirty="0">
                <a:solidFill>
                  <a:srgbClr val="00B0F0"/>
                </a:solidFill>
              </a:rPr>
              <a:t>Context of change into research bias</a:t>
            </a:r>
          </a:p>
        </p:txBody>
      </p:sp>
      <p:sp>
        <p:nvSpPr>
          <p:cNvPr id="3" name="Content Placeholder 2">
            <a:extLst>
              <a:ext uri="{FF2B5EF4-FFF2-40B4-BE49-F238E27FC236}">
                <a16:creationId xmlns:a16="http://schemas.microsoft.com/office/drawing/2014/main" id="{4442844A-E960-7927-65F5-211E977B7F4E}"/>
              </a:ext>
            </a:extLst>
          </p:cNvPr>
          <p:cNvSpPr>
            <a:spLocks noGrp="1"/>
          </p:cNvSpPr>
          <p:nvPr>
            <p:ph idx="1"/>
          </p:nvPr>
        </p:nvSpPr>
        <p:spPr>
          <a:xfrm>
            <a:off x="838200" y="1716045"/>
            <a:ext cx="10515600" cy="4632368"/>
          </a:xfrm>
        </p:spPr>
        <p:txBody>
          <a:bodyPr>
            <a:normAutofit/>
          </a:bodyPr>
          <a:lstStyle/>
          <a:p>
            <a:pPr marL="0" indent="0">
              <a:buNone/>
            </a:pPr>
            <a:r>
              <a:rPr lang="en-US" sz="3200" dirty="0"/>
              <a:t>Research from 1980s – 2010 primarily led by, or for health professionals – measured by ‘easy’ function or symptoms.</a:t>
            </a:r>
          </a:p>
          <a:p>
            <a:pPr marL="0" indent="0">
              <a:buNone/>
            </a:pPr>
            <a:r>
              <a:rPr lang="en-US" sz="3200" dirty="0"/>
              <a:t>Changes in:</a:t>
            </a:r>
          </a:p>
          <a:p>
            <a:pPr>
              <a:buFont typeface="Wingdings" pitchFamily="2" charset="2"/>
              <a:buChar char="§"/>
            </a:pPr>
            <a:r>
              <a:rPr lang="en-US" sz="3200" dirty="0"/>
              <a:t>Understanding of benefits of pushing exercise intensity in health conditions and </a:t>
            </a:r>
          </a:p>
          <a:p>
            <a:pPr>
              <a:buFont typeface="Wingdings" pitchFamily="2" charset="2"/>
              <a:buChar char="§"/>
            </a:pPr>
            <a:r>
              <a:rPr lang="en-US" sz="3200" dirty="0"/>
              <a:t>Population ages of people diagnosed with Parkinson’s</a:t>
            </a:r>
          </a:p>
          <a:p>
            <a:pPr marL="0" indent="0">
              <a:buNone/>
            </a:pPr>
            <a:r>
              <a:rPr lang="en-US" sz="3200" dirty="0"/>
              <a:t>allowed research to consider, and then collaborate with Sport scientists and technologists improving knowledge around exercise dosage and styles. </a:t>
            </a:r>
          </a:p>
          <a:p>
            <a:pPr marL="0" indent="0">
              <a:buNone/>
            </a:pPr>
            <a:endParaRPr lang="en-US" sz="3200" dirty="0"/>
          </a:p>
        </p:txBody>
      </p:sp>
      <p:sp>
        <p:nvSpPr>
          <p:cNvPr id="4" name="Slide Number Placeholder 3">
            <a:extLst>
              <a:ext uri="{FF2B5EF4-FFF2-40B4-BE49-F238E27FC236}">
                <a16:creationId xmlns:a16="http://schemas.microsoft.com/office/drawing/2014/main" id="{31D6C024-BB98-4DC0-2457-27BE363C9672}"/>
              </a:ext>
            </a:extLst>
          </p:cNvPr>
          <p:cNvSpPr>
            <a:spLocks noGrp="1"/>
          </p:cNvSpPr>
          <p:nvPr>
            <p:ph type="sldNum" sz="quarter" idx="12"/>
          </p:nvPr>
        </p:nvSpPr>
        <p:spPr/>
        <p:txBody>
          <a:bodyPr/>
          <a:lstStyle/>
          <a:p>
            <a:fld id="{4BFFE000-E98C-F347-8097-11CF9B11A8F4}" type="slidenum">
              <a:rPr lang="en-US" smtClean="0"/>
              <a:t>5</a:t>
            </a:fld>
            <a:endParaRPr lang="en-US" dirty="0"/>
          </a:p>
        </p:txBody>
      </p:sp>
    </p:spTree>
    <p:extLst>
      <p:ext uri="{BB962C8B-B14F-4D97-AF65-F5344CB8AC3E}">
        <p14:creationId xmlns:p14="http://schemas.microsoft.com/office/powerpoint/2010/main" val="2542274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1183E-832E-2D64-C5AE-5416C9CD3BC8}"/>
              </a:ext>
            </a:extLst>
          </p:cNvPr>
          <p:cNvSpPr>
            <a:spLocks noGrp="1"/>
          </p:cNvSpPr>
          <p:nvPr>
            <p:ph type="title"/>
          </p:nvPr>
        </p:nvSpPr>
        <p:spPr/>
        <p:txBody>
          <a:bodyPr/>
          <a:lstStyle/>
          <a:p>
            <a:r>
              <a:rPr lang="en-US" b="1" dirty="0">
                <a:solidFill>
                  <a:srgbClr val="00B0F0"/>
                </a:solidFill>
              </a:rPr>
              <a:t>Exercise Professionals Framework</a:t>
            </a:r>
            <a:r>
              <a:rPr lang="en-US" baseline="30000" dirty="0">
                <a:solidFill>
                  <a:srgbClr val="00B0F0"/>
                </a:solidFill>
              </a:rPr>
              <a:t>[3]</a:t>
            </a:r>
          </a:p>
        </p:txBody>
      </p:sp>
      <p:sp>
        <p:nvSpPr>
          <p:cNvPr id="4" name="Slide Number Placeholder 3">
            <a:extLst>
              <a:ext uri="{FF2B5EF4-FFF2-40B4-BE49-F238E27FC236}">
                <a16:creationId xmlns:a16="http://schemas.microsoft.com/office/drawing/2014/main" id="{BE9453C9-3CF8-39BF-EC43-CDD4A205BC9B}"/>
              </a:ext>
            </a:extLst>
          </p:cNvPr>
          <p:cNvSpPr>
            <a:spLocks noGrp="1"/>
          </p:cNvSpPr>
          <p:nvPr>
            <p:ph type="sldNum" sz="quarter" idx="12"/>
          </p:nvPr>
        </p:nvSpPr>
        <p:spPr/>
        <p:txBody>
          <a:bodyPr/>
          <a:lstStyle/>
          <a:p>
            <a:fld id="{4BFFE000-E98C-F347-8097-11CF9B11A8F4}" type="slidenum">
              <a:rPr lang="en-US" smtClean="0"/>
              <a:t>6</a:t>
            </a:fld>
            <a:endParaRPr lang="en-US" dirty="0"/>
          </a:p>
        </p:txBody>
      </p:sp>
      <p:sp>
        <p:nvSpPr>
          <p:cNvPr id="7" name="Right Arrow 6">
            <a:extLst>
              <a:ext uri="{FF2B5EF4-FFF2-40B4-BE49-F238E27FC236}">
                <a16:creationId xmlns:a16="http://schemas.microsoft.com/office/drawing/2014/main" id="{486DA9C0-1A87-C654-245B-F4B0AA99EF70}"/>
              </a:ext>
            </a:extLst>
          </p:cNvPr>
          <p:cNvSpPr/>
          <p:nvPr/>
        </p:nvSpPr>
        <p:spPr>
          <a:xfrm>
            <a:off x="277044" y="2075334"/>
            <a:ext cx="2713806" cy="1296144"/>
          </a:xfrm>
          <a:prstGeom prst="rightArrow">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Arial"/>
                <a:cs typeface="Arial"/>
              </a:rPr>
              <a:t>Investing in exercise from diagnosis</a:t>
            </a:r>
          </a:p>
        </p:txBody>
      </p:sp>
      <p:sp>
        <p:nvSpPr>
          <p:cNvPr id="8" name="Right Arrow 7">
            <a:extLst>
              <a:ext uri="{FF2B5EF4-FFF2-40B4-BE49-F238E27FC236}">
                <a16:creationId xmlns:a16="http://schemas.microsoft.com/office/drawing/2014/main" id="{6700FAB7-8805-70A5-4D1F-BB6C65FE76A8}"/>
              </a:ext>
            </a:extLst>
          </p:cNvPr>
          <p:cNvSpPr/>
          <p:nvPr/>
        </p:nvSpPr>
        <p:spPr>
          <a:xfrm>
            <a:off x="277044" y="3551684"/>
            <a:ext cx="2713806" cy="1296144"/>
          </a:xfrm>
          <a:prstGeom prst="rightArrow">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Arial"/>
                <a:cs typeface="Arial"/>
              </a:rPr>
              <a:t>Staying Active</a:t>
            </a:r>
          </a:p>
        </p:txBody>
      </p:sp>
      <p:sp>
        <p:nvSpPr>
          <p:cNvPr id="9" name="Right Arrow 8">
            <a:extLst>
              <a:ext uri="{FF2B5EF4-FFF2-40B4-BE49-F238E27FC236}">
                <a16:creationId xmlns:a16="http://schemas.microsoft.com/office/drawing/2014/main" id="{27423D25-F2FB-6021-B623-762C802F895C}"/>
              </a:ext>
            </a:extLst>
          </p:cNvPr>
          <p:cNvSpPr/>
          <p:nvPr/>
        </p:nvSpPr>
        <p:spPr>
          <a:xfrm>
            <a:off x="277044" y="5013176"/>
            <a:ext cx="2713806" cy="1296144"/>
          </a:xfrm>
          <a:prstGeom prst="rightArrow">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Arial"/>
                <a:cs typeface="Arial"/>
              </a:rPr>
              <a:t>Managing Complex Challenges</a:t>
            </a:r>
          </a:p>
        </p:txBody>
      </p:sp>
      <p:sp>
        <p:nvSpPr>
          <p:cNvPr id="10" name="Rectangle 9">
            <a:extLst>
              <a:ext uri="{FF2B5EF4-FFF2-40B4-BE49-F238E27FC236}">
                <a16:creationId xmlns:a16="http://schemas.microsoft.com/office/drawing/2014/main" id="{5B8F592F-CF49-DA08-4FB9-2E0285809731}"/>
              </a:ext>
            </a:extLst>
          </p:cNvPr>
          <p:cNvSpPr/>
          <p:nvPr/>
        </p:nvSpPr>
        <p:spPr>
          <a:xfrm>
            <a:off x="3086100" y="1600622"/>
            <a:ext cx="8267700" cy="20567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000" dirty="0">
              <a:latin typeface="Arial" panose="020B0604020202020204" pitchFamily="34" charset="0"/>
              <a:cs typeface="Arial" panose="020B0604020202020204" pitchFamily="34" charset="0"/>
            </a:endParaRPr>
          </a:p>
          <a:p>
            <a:pPr marL="285750" indent="-285750">
              <a:buFont typeface="Wingdings" charset="2"/>
              <a:buChar char="§"/>
            </a:pPr>
            <a:r>
              <a:rPr lang="en-GB" sz="2000" dirty="0">
                <a:solidFill>
                  <a:schemeClr val="tx1"/>
                </a:solidFill>
                <a:latin typeface="Arial" panose="020B0604020202020204" pitchFamily="34" charset="0"/>
                <a:cs typeface="Arial" panose="020B0604020202020204" pitchFamily="34" charset="0"/>
              </a:rPr>
              <a:t>Return movement quality</a:t>
            </a:r>
          </a:p>
          <a:p>
            <a:pPr marL="285750" indent="-285750">
              <a:buFont typeface="Wingdings" charset="2"/>
              <a:buChar char="§"/>
            </a:pPr>
            <a:r>
              <a:rPr lang="en-GB" sz="2000" dirty="0">
                <a:solidFill>
                  <a:schemeClr val="tx1"/>
                </a:solidFill>
                <a:latin typeface="Arial" panose="020B0604020202020204" pitchFamily="34" charset="0"/>
                <a:cs typeface="Arial" panose="020B0604020202020204" pitchFamily="34" charset="0"/>
              </a:rPr>
              <a:t>To reduce experience of symptoms by slowing disease progression (improve blood flow across the brain</a:t>
            </a:r>
            <a:r>
              <a:rPr lang="en-GB" sz="2000" dirty="0">
                <a:solidFill>
                  <a:srgbClr val="000000"/>
                </a:solidFill>
                <a:latin typeface="Arial" panose="020B0604020202020204" pitchFamily="34" charset="0"/>
                <a:cs typeface="Arial" panose="020B0604020202020204" pitchFamily="34" charset="0"/>
              </a:rPr>
              <a:t>; increased levels of proteins associated with dopaminergic neurone survival e.g. brain- or glial-derived neurotropic factors; improve nerve connections)</a:t>
            </a:r>
            <a:endParaRPr lang="en-GB" sz="2000" dirty="0">
              <a:solidFill>
                <a:schemeClr val="tx1"/>
              </a:solidFill>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C5B1F136-6958-A13C-55E0-10F1870F4FED}"/>
              </a:ext>
            </a:extLst>
          </p:cNvPr>
          <p:cNvSpPr/>
          <p:nvPr/>
        </p:nvSpPr>
        <p:spPr>
          <a:xfrm>
            <a:off x="3086100" y="3785418"/>
            <a:ext cx="8267700" cy="106680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solidFill>
                  <a:schemeClr val="tx1"/>
                </a:solidFill>
                <a:latin typeface="Arial"/>
                <a:cs typeface="Arial"/>
              </a:rPr>
              <a:t> </a:t>
            </a:r>
          </a:p>
          <a:p>
            <a:pPr marL="285750" indent="-285750">
              <a:buFont typeface="Wingdings" charset="2"/>
              <a:buChar char="§"/>
            </a:pPr>
            <a:r>
              <a:rPr lang="en-GB" sz="2000" dirty="0">
                <a:solidFill>
                  <a:schemeClr val="tx1"/>
                </a:solidFill>
                <a:latin typeface="Arial"/>
                <a:cs typeface="Arial"/>
              </a:rPr>
              <a:t>Utilise/ build on exercise to prevent secondary complications of inactivity (non-Parkinson’s)</a:t>
            </a:r>
          </a:p>
          <a:p>
            <a:pPr marL="285750" indent="-285750">
              <a:buFont typeface="Wingdings" charset="2"/>
              <a:buChar char="§"/>
            </a:pPr>
            <a:r>
              <a:rPr lang="en-GB" sz="2000" dirty="0">
                <a:solidFill>
                  <a:schemeClr val="tx1"/>
                </a:solidFill>
                <a:latin typeface="Arial"/>
                <a:cs typeface="Arial"/>
              </a:rPr>
              <a:t>Falls risk reduction</a:t>
            </a:r>
            <a:endParaRPr lang="en-GB" sz="2000" dirty="0">
              <a:latin typeface="Arial"/>
              <a:cs typeface="Arial"/>
            </a:endParaRPr>
          </a:p>
          <a:p>
            <a:endParaRPr lang="en-GB" sz="2000" dirty="0">
              <a:latin typeface="Arial"/>
              <a:cs typeface="Arial"/>
            </a:endParaRPr>
          </a:p>
        </p:txBody>
      </p:sp>
      <p:sp>
        <p:nvSpPr>
          <p:cNvPr id="12" name="Rectangle 11">
            <a:extLst>
              <a:ext uri="{FF2B5EF4-FFF2-40B4-BE49-F238E27FC236}">
                <a16:creationId xmlns:a16="http://schemas.microsoft.com/office/drawing/2014/main" id="{E9C0F2BB-B126-3F78-4FB6-9C8CCA815713}"/>
              </a:ext>
            </a:extLst>
          </p:cNvPr>
          <p:cNvSpPr/>
          <p:nvPr/>
        </p:nvSpPr>
        <p:spPr>
          <a:xfrm>
            <a:off x="3086100" y="4969098"/>
            <a:ext cx="8267700" cy="1416421"/>
          </a:xfrm>
          <a:prstGeom prst="rect">
            <a:avLst/>
          </a:prstGeom>
          <a:ln w="28575">
            <a:solidFill>
              <a:schemeClr val="accent1">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marL="285750" indent="-285750">
              <a:buFont typeface="Wingdings" charset="2"/>
              <a:buChar char="§"/>
            </a:pPr>
            <a:r>
              <a:rPr lang="en-GB" sz="2000" dirty="0">
                <a:latin typeface="Arial"/>
                <a:cs typeface="Arial"/>
              </a:rPr>
              <a:t>Maintenance of function</a:t>
            </a:r>
          </a:p>
          <a:p>
            <a:pPr marL="285750" indent="-285750">
              <a:buFont typeface="Wingdings" charset="2"/>
              <a:buChar char="§"/>
            </a:pPr>
            <a:r>
              <a:rPr lang="en-GB" sz="2000" dirty="0">
                <a:latin typeface="Arial"/>
                <a:cs typeface="Arial"/>
              </a:rPr>
              <a:t>Tap into benefits of movement (postural preservation, respiratory function and pain management)</a:t>
            </a:r>
          </a:p>
        </p:txBody>
      </p:sp>
    </p:spTree>
    <p:extLst>
      <p:ext uri="{BB962C8B-B14F-4D97-AF65-F5344CB8AC3E}">
        <p14:creationId xmlns:p14="http://schemas.microsoft.com/office/powerpoint/2010/main" val="1985481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6E38B46-87AA-D7A4-C30D-22A3DECC604D}"/>
              </a:ext>
            </a:extLst>
          </p:cNvPr>
          <p:cNvSpPr>
            <a:spLocks noGrp="1"/>
          </p:cNvSpPr>
          <p:nvPr>
            <p:ph type="sldNum" sz="quarter" idx="12"/>
          </p:nvPr>
        </p:nvSpPr>
        <p:spPr/>
        <p:txBody>
          <a:bodyPr/>
          <a:lstStyle/>
          <a:p>
            <a:fld id="{4BFFE000-E98C-F347-8097-11CF9B11A8F4}" type="slidenum">
              <a:rPr lang="en-US" smtClean="0"/>
              <a:t>7</a:t>
            </a:fld>
            <a:endParaRPr lang="en-US" dirty="0"/>
          </a:p>
        </p:txBody>
      </p:sp>
      <p:pic>
        <p:nvPicPr>
          <p:cNvPr id="5" name="Picture 4" descr="Chart, radar chart&#10;&#10;Description automatically generated">
            <a:extLst>
              <a:ext uri="{FF2B5EF4-FFF2-40B4-BE49-F238E27FC236}">
                <a16:creationId xmlns:a16="http://schemas.microsoft.com/office/drawing/2014/main" id="{D7BB5DFF-6C53-CADA-1C2B-6EE61B221E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247" y="400050"/>
            <a:ext cx="6191281" cy="6191281"/>
          </a:xfrm>
          <a:prstGeom prst="rect">
            <a:avLst/>
          </a:prstGeom>
        </p:spPr>
      </p:pic>
      <p:pic>
        <p:nvPicPr>
          <p:cNvPr id="1028" name="Picture 4">
            <a:extLst>
              <a:ext uri="{FF2B5EF4-FFF2-40B4-BE49-F238E27FC236}">
                <a16:creationId xmlns:a16="http://schemas.microsoft.com/office/drawing/2014/main" id="{C19BBEC0-1CC5-4E4B-00A7-1582D460A1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4380" y="0"/>
            <a:ext cx="5299075"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1E5D5FF-5652-D1C5-1984-58BE4FD8DB74}"/>
              </a:ext>
            </a:extLst>
          </p:cNvPr>
          <p:cNvSpPr txBox="1"/>
          <p:nvPr/>
        </p:nvSpPr>
        <p:spPr>
          <a:xfrm>
            <a:off x="6059488" y="400050"/>
            <a:ext cx="711254" cy="461665"/>
          </a:xfrm>
          <a:prstGeom prst="rect">
            <a:avLst/>
          </a:prstGeom>
          <a:noFill/>
        </p:spPr>
        <p:txBody>
          <a:bodyPr wrap="square" rtlCol="0">
            <a:spAutoFit/>
          </a:bodyPr>
          <a:lstStyle/>
          <a:p>
            <a:r>
              <a:rPr lang="en-US" sz="2400" b="1" dirty="0">
                <a:solidFill>
                  <a:srgbClr val="00B0F0"/>
                </a:solidFill>
              </a:rPr>
              <a:t>[4]</a:t>
            </a:r>
          </a:p>
        </p:txBody>
      </p:sp>
      <p:sp>
        <p:nvSpPr>
          <p:cNvPr id="7" name="TextBox 6">
            <a:extLst>
              <a:ext uri="{FF2B5EF4-FFF2-40B4-BE49-F238E27FC236}">
                <a16:creationId xmlns:a16="http://schemas.microsoft.com/office/drawing/2014/main" id="{7F487AB8-3EB0-E354-0A95-8C506C083750}"/>
              </a:ext>
            </a:extLst>
          </p:cNvPr>
          <p:cNvSpPr txBox="1"/>
          <p:nvPr/>
        </p:nvSpPr>
        <p:spPr>
          <a:xfrm>
            <a:off x="534988" y="628650"/>
            <a:ext cx="711254" cy="461665"/>
          </a:xfrm>
          <a:prstGeom prst="rect">
            <a:avLst/>
          </a:prstGeom>
          <a:noFill/>
        </p:spPr>
        <p:txBody>
          <a:bodyPr wrap="square" rtlCol="0">
            <a:spAutoFit/>
          </a:bodyPr>
          <a:lstStyle/>
          <a:p>
            <a:r>
              <a:rPr lang="en-US" sz="2400" b="1" dirty="0">
                <a:solidFill>
                  <a:srgbClr val="00B0F0"/>
                </a:solidFill>
              </a:rPr>
              <a:t>[2]</a:t>
            </a:r>
          </a:p>
        </p:txBody>
      </p:sp>
    </p:spTree>
    <p:extLst>
      <p:ext uri="{BB962C8B-B14F-4D97-AF65-F5344CB8AC3E}">
        <p14:creationId xmlns:p14="http://schemas.microsoft.com/office/powerpoint/2010/main" val="2133339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79F2A-5231-E018-2481-5B3451ECC713}"/>
              </a:ext>
            </a:extLst>
          </p:cNvPr>
          <p:cNvSpPr>
            <a:spLocks noGrp="1"/>
          </p:cNvSpPr>
          <p:nvPr>
            <p:ph type="title"/>
          </p:nvPr>
        </p:nvSpPr>
        <p:spPr>
          <a:xfrm>
            <a:off x="838200" y="365125"/>
            <a:ext cx="10515600" cy="932733"/>
          </a:xfrm>
        </p:spPr>
        <p:txBody>
          <a:bodyPr/>
          <a:lstStyle/>
          <a:p>
            <a:r>
              <a:rPr lang="en-US" b="1" dirty="0">
                <a:solidFill>
                  <a:srgbClr val="00B0F0"/>
                </a:solidFill>
              </a:rPr>
              <a:t>Definition of muscle output terms</a:t>
            </a:r>
            <a:endParaRPr lang="en-US" dirty="0"/>
          </a:p>
        </p:txBody>
      </p:sp>
      <p:graphicFrame>
        <p:nvGraphicFramePr>
          <p:cNvPr id="5" name="Content Placeholder 4">
            <a:extLst>
              <a:ext uri="{FF2B5EF4-FFF2-40B4-BE49-F238E27FC236}">
                <a16:creationId xmlns:a16="http://schemas.microsoft.com/office/drawing/2014/main" id="{1658FCDF-395C-DA8C-F714-3419F7F0C3B7}"/>
              </a:ext>
            </a:extLst>
          </p:cNvPr>
          <p:cNvGraphicFramePr>
            <a:graphicFrameLocks noGrp="1"/>
          </p:cNvGraphicFramePr>
          <p:nvPr>
            <p:ph idx="1"/>
            <p:extLst>
              <p:ext uri="{D42A27DB-BD31-4B8C-83A1-F6EECF244321}">
                <p14:modId xmlns:p14="http://schemas.microsoft.com/office/powerpoint/2010/main" val="320272588"/>
              </p:ext>
            </p:extLst>
          </p:nvPr>
        </p:nvGraphicFramePr>
        <p:xfrm>
          <a:off x="486700" y="1655580"/>
          <a:ext cx="11238270" cy="4872592"/>
        </p:xfrm>
        <a:graphic>
          <a:graphicData uri="http://schemas.openxmlformats.org/drawingml/2006/table">
            <a:tbl>
              <a:tblPr firstRow="1" bandRow="1">
                <a:tableStyleId>{5C22544A-7EE6-4342-B048-85BDC9FD1C3A}</a:tableStyleId>
              </a:tblPr>
              <a:tblGrid>
                <a:gridCol w="3510113">
                  <a:extLst>
                    <a:ext uri="{9D8B030D-6E8A-4147-A177-3AD203B41FA5}">
                      <a16:colId xmlns:a16="http://schemas.microsoft.com/office/drawing/2014/main" val="3833148378"/>
                    </a:ext>
                  </a:extLst>
                </a:gridCol>
                <a:gridCol w="3465344">
                  <a:extLst>
                    <a:ext uri="{9D8B030D-6E8A-4147-A177-3AD203B41FA5}">
                      <a16:colId xmlns:a16="http://schemas.microsoft.com/office/drawing/2014/main" val="237898846"/>
                    </a:ext>
                  </a:extLst>
                </a:gridCol>
                <a:gridCol w="4262813">
                  <a:extLst>
                    <a:ext uri="{9D8B030D-6E8A-4147-A177-3AD203B41FA5}">
                      <a16:colId xmlns:a16="http://schemas.microsoft.com/office/drawing/2014/main" val="2473606984"/>
                    </a:ext>
                  </a:extLst>
                </a:gridCol>
              </a:tblGrid>
              <a:tr h="1031504">
                <a:tc>
                  <a:txBody>
                    <a:bodyPr/>
                    <a:lstStyle/>
                    <a:p>
                      <a:pPr algn="ctr"/>
                      <a:r>
                        <a:rPr lang="en-US" sz="3200" dirty="0"/>
                        <a:t>Strength</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t>Power</a:t>
                      </a:r>
                    </a:p>
                    <a:p>
                      <a:pPr algn="ctr"/>
                      <a:r>
                        <a:rPr lang="en-US" sz="3200" dirty="0"/>
                        <a:t> </a:t>
                      </a:r>
                    </a:p>
                  </a:txBody>
                  <a:tcPr/>
                </a:tc>
                <a:tc>
                  <a:txBody>
                    <a:bodyPr/>
                    <a:lstStyle/>
                    <a:p>
                      <a:pPr algn="ctr"/>
                      <a:r>
                        <a:rPr lang="en-US" sz="3200" dirty="0"/>
                        <a:t>Endurance</a:t>
                      </a:r>
                    </a:p>
                  </a:txBody>
                  <a:tcPr/>
                </a:tc>
                <a:extLst>
                  <a:ext uri="{0D108BD9-81ED-4DB2-BD59-A6C34878D82A}">
                    <a16:rowId xmlns:a16="http://schemas.microsoft.com/office/drawing/2014/main" val="740302951"/>
                  </a:ext>
                </a:extLst>
              </a:tr>
              <a:tr h="3805792">
                <a:tc>
                  <a:txBody>
                    <a:bodyPr/>
                    <a:lstStyle/>
                    <a:p>
                      <a:pPr>
                        <a:spcAft>
                          <a:spcPts val="1200"/>
                        </a:spcAft>
                      </a:pPr>
                      <a:r>
                        <a:rPr lang="en-US" sz="3200" dirty="0"/>
                        <a:t>The force muscle exerts in a single rep to overcome resistance.</a:t>
                      </a:r>
                    </a:p>
                    <a:p>
                      <a:pPr>
                        <a:spcAft>
                          <a:spcPts val="1200"/>
                        </a:spcAft>
                      </a:pPr>
                      <a:r>
                        <a:rPr lang="en-US" sz="3200" dirty="0"/>
                        <a:t>Example: Pushing an object or lifting a weight</a:t>
                      </a:r>
                    </a:p>
                  </a:txBody>
                  <a:tcPr/>
                </a:tc>
                <a:tc>
                  <a:txBody>
                    <a:bodyPr/>
                    <a:lstStyle/>
                    <a:p>
                      <a:pPr>
                        <a:spcAft>
                          <a:spcPts val="1200"/>
                        </a:spcAft>
                      </a:pPr>
                      <a:r>
                        <a:rPr lang="en-US" sz="3200" dirty="0"/>
                        <a:t>The force muscle can produce quickly.</a:t>
                      </a:r>
                    </a:p>
                    <a:p>
                      <a:pPr>
                        <a:spcAft>
                          <a:spcPts val="1200"/>
                        </a:spcAft>
                      </a:pPr>
                      <a:r>
                        <a:rPr lang="en-US" sz="3200" dirty="0"/>
                        <a:t>Example: Standing quickly to answer a knock at the door.</a:t>
                      </a:r>
                    </a:p>
                  </a:txBody>
                  <a:tcPr/>
                </a:tc>
                <a:tc>
                  <a:txBody>
                    <a:bodyPr/>
                    <a:lstStyle/>
                    <a:p>
                      <a:pPr>
                        <a:spcAft>
                          <a:spcPts val="1200"/>
                        </a:spcAft>
                      </a:pPr>
                      <a:r>
                        <a:rPr lang="en-US" sz="3200" dirty="0"/>
                        <a:t>Duration you can move a weight without getting exhausted.</a:t>
                      </a:r>
                    </a:p>
                    <a:p>
                      <a:pPr>
                        <a:spcAft>
                          <a:spcPts val="1200"/>
                        </a:spcAft>
                      </a:pPr>
                      <a:r>
                        <a:rPr lang="en-US" sz="3200" dirty="0"/>
                        <a:t>Example: Shopping in a supermarket then carrying the shopping to the car.</a:t>
                      </a:r>
                    </a:p>
                  </a:txBody>
                  <a:tcPr/>
                </a:tc>
                <a:extLst>
                  <a:ext uri="{0D108BD9-81ED-4DB2-BD59-A6C34878D82A}">
                    <a16:rowId xmlns:a16="http://schemas.microsoft.com/office/drawing/2014/main" val="791782339"/>
                  </a:ext>
                </a:extLst>
              </a:tr>
            </a:tbl>
          </a:graphicData>
        </a:graphic>
      </p:graphicFrame>
      <p:sp>
        <p:nvSpPr>
          <p:cNvPr id="4" name="Slide Number Placeholder 3">
            <a:extLst>
              <a:ext uri="{FF2B5EF4-FFF2-40B4-BE49-F238E27FC236}">
                <a16:creationId xmlns:a16="http://schemas.microsoft.com/office/drawing/2014/main" id="{59DC8D39-5DB5-E02C-F1D1-33ED242C9815}"/>
              </a:ext>
            </a:extLst>
          </p:cNvPr>
          <p:cNvSpPr>
            <a:spLocks noGrp="1"/>
          </p:cNvSpPr>
          <p:nvPr>
            <p:ph type="sldNum" sz="quarter" idx="12"/>
          </p:nvPr>
        </p:nvSpPr>
        <p:spPr/>
        <p:txBody>
          <a:bodyPr/>
          <a:lstStyle/>
          <a:p>
            <a:fld id="{4BFFE000-E98C-F347-8097-11CF9B11A8F4}" type="slidenum">
              <a:rPr lang="en-US" smtClean="0"/>
              <a:t>8</a:t>
            </a:fld>
            <a:endParaRPr lang="en-US" dirty="0"/>
          </a:p>
        </p:txBody>
      </p:sp>
    </p:spTree>
    <p:extLst>
      <p:ext uri="{BB962C8B-B14F-4D97-AF65-F5344CB8AC3E}">
        <p14:creationId xmlns:p14="http://schemas.microsoft.com/office/powerpoint/2010/main" val="2499579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73AD3-82C8-56B9-FDB0-94526532180F}"/>
              </a:ext>
            </a:extLst>
          </p:cNvPr>
          <p:cNvSpPr>
            <a:spLocks noGrp="1"/>
          </p:cNvSpPr>
          <p:nvPr>
            <p:ph type="title"/>
          </p:nvPr>
        </p:nvSpPr>
        <p:spPr/>
        <p:txBody>
          <a:bodyPr/>
          <a:lstStyle/>
          <a:p>
            <a:r>
              <a:rPr lang="en-US" b="1" dirty="0">
                <a:solidFill>
                  <a:srgbClr val="00B0F0"/>
                </a:solidFill>
              </a:rPr>
              <a:t>Let’s try it: 1. Strength</a:t>
            </a:r>
            <a:endParaRPr lang="en-US" dirty="0"/>
          </a:p>
        </p:txBody>
      </p:sp>
      <p:sp>
        <p:nvSpPr>
          <p:cNvPr id="4" name="Slide Number Placeholder 3">
            <a:extLst>
              <a:ext uri="{FF2B5EF4-FFF2-40B4-BE49-F238E27FC236}">
                <a16:creationId xmlns:a16="http://schemas.microsoft.com/office/drawing/2014/main" id="{3B9588DC-2E1C-A2B8-955F-27612DA73D81}"/>
              </a:ext>
            </a:extLst>
          </p:cNvPr>
          <p:cNvSpPr>
            <a:spLocks noGrp="1"/>
          </p:cNvSpPr>
          <p:nvPr>
            <p:ph type="sldNum" sz="quarter" idx="12"/>
          </p:nvPr>
        </p:nvSpPr>
        <p:spPr/>
        <p:txBody>
          <a:bodyPr/>
          <a:lstStyle/>
          <a:p>
            <a:fld id="{4BFFE000-E98C-F347-8097-11CF9B11A8F4}" type="slidenum">
              <a:rPr lang="en-US" smtClean="0"/>
              <a:t>9</a:t>
            </a:fld>
            <a:endParaRPr lang="en-US" dirty="0"/>
          </a:p>
        </p:txBody>
      </p:sp>
      <p:pic>
        <p:nvPicPr>
          <p:cNvPr id="5" name="Picture 2" descr="Phases of the Sit-to-Stand movement. | Download Scientific Diagram">
            <a:extLst>
              <a:ext uri="{FF2B5EF4-FFF2-40B4-BE49-F238E27FC236}">
                <a16:creationId xmlns:a16="http://schemas.microsoft.com/office/drawing/2014/main" id="{E1A2A9E4-6F35-66B9-D279-76ED80652601}"/>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595423" y="1801609"/>
            <a:ext cx="10970227" cy="4535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921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2B34492-B5F1-B563-FCCD-A9CE36592274}"/>
              </a:ext>
            </a:extLst>
          </p:cNvPr>
          <p:cNvSpPr>
            <a:spLocks noGrp="1"/>
          </p:cNvSpPr>
          <p:nvPr>
            <p:ph type="title"/>
          </p:nvPr>
        </p:nvSpPr>
        <p:spPr>
          <a:xfrm>
            <a:off x="9246454" y="871312"/>
            <a:ext cx="2809464" cy="4762046"/>
          </a:xfrm>
        </p:spPr>
        <p:txBody>
          <a:bodyPr>
            <a:normAutofit/>
          </a:bodyPr>
          <a:lstStyle/>
          <a:p>
            <a:r>
              <a:rPr lang="en-US" b="1" dirty="0">
                <a:solidFill>
                  <a:srgbClr val="00B0F0"/>
                </a:solidFill>
              </a:rPr>
              <a:t>Muscle power and ageing</a:t>
            </a:r>
            <a:r>
              <a:rPr lang="en-US" baseline="30000" dirty="0">
                <a:solidFill>
                  <a:srgbClr val="00B0F0"/>
                </a:solidFill>
              </a:rPr>
              <a:t>[5]</a:t>
            </a:r>
          </a:p>
        </p:txBody>
      </p:sp>
      <p:sp>
        <p:nvSpPr>
          <p:cNvPr id="5" name="Slide Number Placeholder 4">
            <a:extLst>
              <a:ext uri="{FF2B5EF4-FFF2-40B4-BE49-F238E27FC236}">
                <a16:creationId xmlns:a16="http://schemas.microsoft.com/office/drawing/2014/main" id="{F7F88D98-EE7B-7E70-B2FA-8E41717E875E}"/>
              </a:ext>
            </a:extLst>
          </p:cNvPr>
          <p:cNvSpPr>
            <a:spLocks noGrp="1"/>
          </p:cNvSpPr>
          <p:nvPr>
            <p:ph type="sldNum" sz="quarter" idx="12"/>
          </p:nvPr>
        </p:nvSpPr>
        <p:spPr/>
        <p:txBody>
          <a:bodyPr/>
          <a:lstStyle/>
          <a:p>
            <a:fld id="{4BFFE000-E98C-F347-8097-11CF9B11A8F4}" type="slidenum">
              <a:rPr lang="en-US" smtClean="0"/>
              <a:t>10</a:t>
            </a:fld>
            <a:endParaRPr lang="en-US"/>
          </a:p>
        </p:txBody>
      </p:sp>
      <p:pic>
        <p:nvPicPr>
          <p:cNvPr id="4" name="Picture 2">
            <a:extLst>
              <a:ext uri="{FF2B5EF4-FFF2-40B4-BE49-F238E27FC236}">
                <a16:creationId xmlns:a16="http://schemas.microsoft.com/office/drawing/2014/main" id="{5C2FD095-D49B-1545-DAC1-87BF16B4251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69165" y="454875"/>
            <a:ext cx="8746165" cy="5991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534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73AD3-82C8-56B9-FDB0-94526532180F}"/>
              </a:ext>
            </a:extLst>
          </p:cNvPr>
          <p:cNvSpPr>
            <a:spLocks noGrp="1"/>
          </p:cNvSpPr>
          <p:nvPr>
            <p:ph type="title"/>
          </p:nvPr>
        </p:nvSpPr>
        <p:spPr/>
        <p:txBody>
          <a:bodyPr/>
          <a:lstStyle/>
          <a:p>
            <a:r>
              <a:rPr lang="en-US" b="1" dirty="0">
                <a:solidFill>
                  <a:srgbClr val="00B0F0"/>
                </a:solidFill>
              </a:rPr>
              <a:t>Let’s try it: 2. Power – 5 x in &gt;16 secs</a:t>
            </a:r>
            <a:endParaRPr lang="en-US" dirty="0"/>
          </a:p>
        </p:txBody>
      </p:sp>
      <p:sp>
        <p:nvSpPr>
          <p:cNvPr id="4" name="Slide Number Placeholder 3">
            <a:extLst>
              <a:ext uri="{FF2B5EF4-FFF2-40B4-BE49-F238E27FC236}">
                <a16:creationId xmlns:a16="http://schemas.microsoft.com/office/drawing/2014/main" id="{3B9588DC-2E1C-A2B8-955F-27612DA73D81}"/>
              </a:ext>
            </a:extLst>
          </p:cNvPr>
          <p:cNvSpPr>
            <a:spLocks noGrp="1"/>
          </p:cNvSpPr>
          <p:nvPr>
            <p:ph type="sldNum" sz="quarter" idx="12"/>
          </p:nvPr>
        </p:nvSpPr>
        <p:spPr/>
        <p:txBody>
          <a:bodyPr/>
          <a:lstStyle/>
          <a:p>
            <a:fld id="{4BFFE000-E98C-F347-8097-11CF9B11A8F4}" type="slidenum">
              <a:rPr lang="en-US" smtClean="0"/>
              <a:t>11</a:t>
            </a:fld>
            <a:endParaRPr lang="en-US" dirty="0"/>
          </a:p>
        </p:txBody>
      </p:sp>
      <p:pic>
        <p:nvPicPr>
          <p:cNvPr id="5" name="Picture 2" descr="Phases of the Sit-to-Stand movement. | Download Scientific Diagram">
            <a:extLst>
              <a:ext uri="{FF2B5EF4-FFF2-40B4-BE49-F238E27FC236}">
                <a16:creationId xmlns:a16="http://schemas.microsoft.com/office/drawing/2014/main" id="{E1A2A9E4-6F35-66B9-D279-76ED80652601}"/>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595423" y="1801609"/>
            <a:ext cx="10970227" cy="4535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1952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B74F8-B49B-8AB3-071F-D206F1AD0657}"/>
              </a:ext>
            </a:extLst>
          </p:cNvPr>
          <p:cNvSpPr>
            <a:spLocks noGrp="1"/>
          </p:cNvSpPr>
          <p:nvPr>
            <p:ph type="title"/>
          </p:nvPr>
        </p:nvSpPr>
        <p:spPr>
          <a:xfrm>
            <a:off x="650929" y="300731"/>
            <a:ext cx="10515600" cy="1325563"/>
          </a:xfrm>
        </p:spPr>
        <p:txBody>
          <a:bodyPr/>
          <a:lstStyle/>
          <a:p>
            <a:r>
              <a:rPr lang="en-US" b="1" dirty="0">
                <a:solidFill>
                  <a:srgbClr val="00B0F0"/>
                </a:solidFill>
              </a:rPr>
              <a:t>About resistance training: traditional</a:t>
            </a:r>
            <a:endParaRPr lang="en-US" dirty="0"/>
          </a:p>
        </p:txBody>
      </p:sp>
      <p:sp>
        <p:nvSpPr>
          <p:cNvPr id="3" name="Content Placeholder 2">
            <a:extLst>
              <a:ext uri="{FF2B5EF4-FFF2-40B4-BE49-F238E27FC236}">
                <a16:creationId xmlns:a16="http://schemas.microsoft.com/office/drawing/2014/main" id="{B3CC2230-A3A6-D8A5-8498-1E0ACEA9FACA}"/>
              </a:ext>
            </a:extLst>
          </p:cNvPr>
          <p:cNvSpPr>
            <a:spLocks noGrp="1"/>
          </p:cNvSpPr>
          <p:nvPr>
            <p:ph idx="1"/>
          </p:nvPr>
        </p:nvSpPr>
        <p:spPr>
          <a:xfrm>
            <a:off x="650929" y="1506828"/>
            <a:ext cx="10702871" cy="4849522"/>
          </a:xfrm>
        </p:spPr>
        <p:txBody>
          <a:bodyPr>
            <a:normAutofit fontScale="92500" lnSpcReduction="10000"/>
          </a:bodyPr>
          <a:lstStyle/>
          <a:p>
            <a:pPr>
              <a:buFont typeface="Wingdings" pitchFamily="2" charset="2"/>
              <a:buChar char="§"/>
            </a:pPr>
            <a:r>
              <a:rPr lang="en-US" sz="3200" b="1" dirty="0"/>
              <a:t>What is it? </a:t>
            </a:r>
          </a:p>
          <a:p>
            <a:pPr marL="0" indent="0">
              <a:spcAft>
                <a:spcPts val="1800"/>
              </a:spcAft>
              <a:buNone/>
            </a:pPr>
            <a:r>
              <a:rPr lang="en-US" sz="3200" dirty="0"/>
              <a:t>The use of resistance to muscular contraction to build strength, anaerobic endurance and size of skeletal muscles.</a:t>
            </a:r>
          </a:p>
          <a:p>
            <a:pPr>
              <a:buFont typeface="Wingdings" pitchFamily="2" charset="2"/>
              <a:buChar char="§"/>
            </a:pPr>
            <a:r>
              <a:rPr lang="en-US" sz="3200" b="1" dirty="0"/>
              <a:t>Why is it important to train?</a:t>
            </a:r>
          </a:p>
          <a:p>
            <a:pPr marL="0" indent="0">
              <a:buNone/>
            </a:pPr>
            <a:r>
              <a:rPr lang="en-GB" sz="3200" b="0" i="0" dirty="0">
                <a:effectLst/>
                <a:highlight>
                  <a:srgbClr val="FFFFFF"/>
                </a:highlight>
              </a:rPr>
              <a:t>As we age, the decline of </a:t>
            </a:r>
            <a:r>
              <a:rPr lang="en-GB" sz="3200" dirty="0">
                <a:highlight>
                  <a:srgbClr val="FFFFFF"/>
                </a:highlight>
              </a:rPr>
              <a:t>muscle power alters our </a:t>
            </a:r>
            <a:r>
              <a:rPr lang="en-GB" sz="3200" b="0" i="0" dirty="0">
                <a:effectLst/>
                <a:highlight>
                  <a:srgbClr val="FFFFFF"/>
                </a:highlight>
              </a:rPr>
              <a:t>performance of activity and function affecting our general health</a:t>
            </a:r>
            <a:r>
              <a:rPr lang="en-GB" sz="3200" b="0" i="0" baseline="30000" dirty="0">
                <a:effectLst/>
                <a:highlight>
                  <a:srgbClr val="FFFFFF"/>
                </a:highlight>
              </a:rPr>
              <a:t>[5-7]</a:t>
            </a:r>
            <a:r>
              <a:rPr lang="en-GB" sz="3200" b="0" i="0" dirty="0">
                <a:effectLst/>
                <a:highlight>
                  <a:srgbClr val="FFFFFF"/>
                </a:highlight>
              </a:rPr>
              <a:t>. </a:t>
            </a:r>
          </a:p>
          <a:p>
            <a:pPr marL="0" indent="0">
              <a:buNone/>
            </a:pPr>
            <a:r>
              <a:rPr lang="en-US" sz="3200" dirty="0"/>
              <a:t>Training confers MANY benefits: </a:t>
            </a:r>
            <a:r>
              <a:rPr lang="en-GB" sz="3200" b="0" i="0" dirty="0">
                <a:solidFill>
                  <a:srgbClr val="001D35"/>
                </a:solidFill>
                <a:effectLst/>
                <a:highlight>
                  <a:srgbClr val="FFFFFF"/>
                </a:highlight>
              </a:rPr>
              <a:t>improves overall health as well as muscle strength, tone</a:t>
            </a:r>
            <a:r>
              <a:rPr lang="en-GB" sz="3200" dirty="0">
                <a:solidFill>
                  <a:srgbClr val="001D35"/>
                </a:solidFill>
                <a:highlight>
                  <a:srgbClr val="FFFFFF"/>
                </a:highlight>
              </a:rPr>
              <a:t>,</a:t>
            </a:r>
            <a:r>
              <a:rPr lang="en-GB" sz="3200" b="0" i="0" dirty="0">
                <a:solidFill>
                  <a:srgbClr val="001D35"/>
                </a:solidFill>
                <a:effectLst/>
                <a:highlight>
                  <a:srgbClr val="FFFFFF"/>
                </a:highlight>
              </a:rPr>
              <a:t> balance and flexibility; weight management; increases bone density; reduces risk of injury as perform</a:t>
            </a:r>
            <a:r>
              <a:rPr lang="en-GB" sz="3200" dirty="0">
                <a:solidFill>
                  <a:srgbClr val="001D35"/>
                </a:solidFill>
                <a:highlight>
                  <a:srgbClr val="FFFFFF"/>
                </a:highlight>
              </a:rPr>
              <a:t>ance of an activity and capacity to manage it improves</a:t>
            </a:r>
            <a:r>
              <a:rPr lang="en-GB" sz="3200" b="0" i="0" dirty="0">
                <a:solidFill>
                  <a:srgbClr val="001D35"/>
                </a:solidFill>
                <a:effectLst/>
                <a:highlight>
                  <a:srgbClr val="FFFFFF"/>
                </a:highlight>
              </a:rPr>
              <a:t>.</a:t>
            </a:r>
          </a:p>
          <a:p>
            <a:pPr marL="0" indent="0">
              <a:buNone/>
            </a:pPr>
            <a:endParaRPr lang="en-US" sz="3200" dirty="0"/>
          </a:p>
          <a:p>
            <a:pPr marL="0" indent="0">
              <a:buNone/>
            </a:pPr>
            <a:endParaRPr lang="en-US" sz="3200" dirty="0"/>
          </a:p>
          <a:p>
            <a:pPr marL="0" indent="0">
              <a:buNone/>
            </a:pPr>
            <a:endParaRPr lang="en-US" sz="3200" dirty="0"/>
          </a:p>
        </p:txBody>
      </p:sp>
      <p:sp>
        <p:nvSpPr>
          <p:cNvPr id="4" name="Slide Number Placeholder 3">
            <a:extLst>
              <a:ext uri="{FF2B5EF4-FFF2-40B4-BE49-F238E27FC236}">
                <a16:creationId xmlns:a16="http://schemas.microsoft.com/office/drawing/2014/main" id="{566595FA-0668-5002-295E-14B8CEA79EB6}"/>
              </a:ext>
            </a:extLst>
          </p:cNvPr>
          <p:cNvSpPr>
            <a:spLocks noGrp="1"/>
          </p:cNvSpPr>
          <p:nvPr>
            <p:ph type="sldNum" sz="quarter" idx="12"/>
          </p:nvPr>
        </p:nvSpPr>
        <p:spPr/>
        <p:txBody>
          <a:bodyPr/>
          <a:lstStyle/>
          <a:p>
            <a:fld id="{4BFFE000-E98C-F347-8097-11CF9B11A8F4}" type="slidenum">
              <a:rPr lang="en-US" smtClean="0"/>
              <a:t>12</a:t>
            </a:fld>
            <a:endParaRPr lang="en-US" dirty="0"/>
          </a:p>
        </p:txBody>
      </p:sp>
    </p:spTree>
    <p:extLst>
      <p:ext uri="{BB962C8B-B14F-4D97-AF65-F5344CB8AC3E}">
        <p14:creationId xmlns:p14="http://schemas.microsoft.com/office/powerpoint/2010/main" val="2212359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B74F8-B49B-8AB3-071F-D206F1AD0657}"/>
              </a:ext>
            </a:extLst>
          </p:cNvPr>
          <p:cNvSpPr>
            <a:spLocks noGrp="1"/>
          </p:cNvSpPr>
          <p:nvPr>
            <p:ph type="title"/>
          </p:nvPr>
        </p:nvSpPr>
        <p:spPr>
          <a:xfrm>
            <a:off x="386367" y="300731"/>
            <a:ext cx="10515600" cy="1325563"/>
          </a:xfrm>
        </p:spPr>
        <p:txBody>
          <a:bodyPr/>
          <a:lstStyle/>
          <a:p>
            <a:r>
              <a:rPr lang="en-US" b="1" dirty="0">
                <a:solidFill>
                  <a:srgbClr val="00B0F0"/>
                </a:solidFill>
              </a:rPr>
              <a:t>About resistance training: more recent</a:t>
            </a:r>
            <a:endParaRPr lang="en-US" dirty="0"/>
          </a:p>
        </p:txBody>
      </p:sp>
      <p:sp>
        <p:nvSpPr>
          <p:cNvPr id="3" name="Content Placeholder 2">
            <a:extLst>
              <a:ext uri="{FF2B5EF4-FFF2-40B4-BE49-F238E27FC236}">
                <a16:creationId xmlns:a16="http://schemas.microsoft.com/office/drawing/2014/main" id="{B3CC2230-A3A6-D8A5-8498-1E0ACEA9FACA}"/>
              </a:ext>
            </a:extLst>
          </p:cNvPr>
          <p:cNvSpPr>
            <a:spLocks noGrp="1"/>
          </p:cNvSpPr>
          <p:nvPr>
            <p:ph idx="1"/>
          </p:nvPr>
        </p:nvSpPr>
        <p:spPr>
          <a:xfrm>
            <a:off x="386367" y="1506828"/>
            <a:ext cx="11513712" cy="4849522"/>
          </a:xfrm>
        </p:spPr>
        <p:txBody>
          <a:bodyPr>
            <a:noAutofit/>
          </a:bodyPr>
          <a:lstStyle/>
          <a:p>
            <a:pPr marL="0" indent="0">
              <a:buNone/>
            </a:pPr>
            <a:r>
              <a:rPr lang="en-GB" sz="3200" dirty="0">
                <a:solidFill>
                  <a:srgbClr val="2C2D30"/>
                </a:solidFill>
              </a:rPr>
              <a:t>Messaging of neurological benefits into brain health:  </a:t>
            </a:r>
          </a:p>
          <a:p>
            <a:pPr marL="514350" indent="-514350">
              <a:buFont typeface="+mj-lt"/>
              <a:buAutoNum type="arabicPeriod"/>
            </a:pPr>
            <a:r>
              <a:rPr lang="en-GB" sz="3200" dirty="0">
                <a:solidFill>
                  <a:srgbClr val="2C2D30"/>
                </a:solidFill>
              </a:rPr>
              <a:t>Moderate resistance training combined with aerobic work improved cognitive function and oxygenation to the pre-frontal cortex - better than higher intensity</a:t>
            </a:r>
            <a:r>
              <a:rPr lang="en-GB" sz="3200" baseline="30000" dirty="0">
                <a:solidFill>
                  <a:srgbClr val="2C2D30"/>
                </a:solidFill>
              </a:rPr>
              <a:t>[8]</a:t>
            </a:r>
            <a:r>
              <a:rPr lang="en-GB" sz="3200" dirty="0">
                <a:solidFill>
                  <a:srgbClr val="2C2D30"/>
                </a:solidFill>
              </a:rPr>
              <a:t>. [Young females; n = 36; dosage: 1 intervention]</a:t>
            </a:r>
          </a:p>
          <a:p>
            <a:pPr marL="514350" indent="-514350">
              <a:buFont typeface="+mj-lt"/>
              <a:buAutoNum type="arabicPeriod"/>
            </a:pPr>
            <a:r>
              <a:rPr lang="en-GB" sz="3200" dirty="0">
                <a:solidFill>
                  <a:srgbClr val="2C2D30"/>
                </a:solidFill>
              </a:rPr>
              <a:t>People with cognitive decline improved cognition</a:t>
            </a:r>
            <a:r>
              <a:rPr lang="en-GB" sz="3200" baseline="30000" dirty="0">
                <a:solidFill>
                  <a:srgbClr val="2C2D30"/>
                </a:solidFill>
              </a:rPr>
              <a:t>[9,10]</a:t>
            </a:r>
            <a:r>
              <a:rPr lang="en-GB" sz="3200" dirty="0">
                <a:solidFill>
                  <a:srgbClr val="2C2D30"/>
                </a:solidFill>
              </a:rPr>
              <a:t>. [Ref 9= SR; Ref 10 = 12 months once vs twice weekly </a:t>
            </a:r>
            <a:r>
              <a:rPr lang="en-GB" sz="3200" dirty="0" err="1">
                <a:solidFill>
                  <a:srgbClr val="2C2D30"/>
                </a:solidFill>
              </a:rPr>
              <a:t>exs</a:t>
            </a:r>
            <a:r>
              <a:rPr lang="en-GB" sz="3200" dirty="0">
                <a:solidFill>
                  <a:srgbClr val="2C2D30"/>
                </a:solidFill>
              </a:rPr>
              <a:t>; n = 155 women; aged 65 - 75].</a:t>
            </a:r>
          </a:p>
          <a:p>
            <a:pPr marL="0" indent="0">
              <a:buNone/>
            </a:pPr>
            <a:r>
              <a:rPr lang="en-GB" sz="3200" dirty="0">
                <a:solidFill>
                  <a:srgbClr val="2C2D30"/>
                </a:solidFill>
              </a:rPr>
              <a:t>U</a:t>
            </a:r>
            <a:r>
              <a:rPr lang="en-GB" sz="3200" b="0" i="0" dirty="0">
                <a:solidFill>
                  <a:srgbClr val="2C2D30"/>
                </a:solidFill>
                <a:effectLst/>
              </a:rPr>
              <a:t>nclear on precise mechanism or dosage but likely association with myokine impact on cellular function.</a:t>
            </a:r>
            <a:endParaRPr lang="en-US" sz="3200" dirty="0"/>
          </a:p>
          <a:p>
            <a:pPr marL="0" indent="0">
              <a:buNone/>
            </a:pPr>
            <a:endParaRPr lang="en-US" sz="3200" dirty="0"/>
          </a:p>
          <a:p>
            <a:pPr marL="0" indent="0">
              <a:buNone/>
            </a:pPr>
            <a:endParaRPr lang="en-US" sz="3200" dirty="0"/>
          </a:p>
        </p:txBody>
      </p:sp>
      <p:sp>
        <p:nvSpPr>
          <p:cNvPr id="4" name="Slide Number Placeholder 3">
            <a:extLst>
              <a:ext uri="{FF2B5EF4-FFF2-40B4-BE49-F238E27FC236}">
                <a16:creationId xmlns:a16="http://schemas.microsoft.com/office/drawing/2014/main" id="{566595FA-0668-5002-295E-14B8CEA79EB6}"/>
              </a:ext>
            </a:extLst>
          </p:cNvPr>
          <p:cNvSpPr>
            <a:spLocks noGrp="1"/>
          </p:cNvSpPr>
          <p:nvPr>
            <p:ph type="sldNum" sz="quarter" idx="12"/>
          </p:nvPr>
        </p:nvSpPr>
        <p:spPr/>
        <p:txBody>
          <a:bodyPr/>
          <a:lstStyle/>
          <a:p>
            <a:fld id="{4BFFE000-E98C-F347-8097-11CF9B11A8F4}" type="slidenum">
              <a:rPr lang="en-US" smtClean="0"/>
              <a:t>13</a:t>
            </a:fld>
            <a:endParaRPr lang="en-US" dirty="0"/>
          </a:p>
        </p:txBody>
      </p:sp>
    </p:spTree>
    <p:extLst>
      <p:ext uri="{BB962C8B-B14F-4D97-AF65-F5344CB8AC3E}">
        <p14:creationId xmlns:p14="http://schemas.microsoft.com/office/powerpoint/2010/main" val="1764247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5E66F-4842-1E94-A0C4-257F1FDD7814}"/>
              </a:ext>
            </a:extLst>
          </p:cNvPr>
          <p:cNvSpPr>
            <a:spLocks noGrp="1"/>
          </p:cNvSpPr>
          <p:nvPr>
            <p:ph type="title"/>
          </p:nvPr>
        </p:nvSpPr>
        <p:spPr>
          <a:xfrm>
            <a:off x="516193" y="365125"/>
            <a:ext cx="10515600" cy="1325563"/>
          </a:xfrm>
        </p:spPr>
        <p:txBody>
          <a:bodyPr/>
          <a:lstStyle/>
          <a:p>
            <a:r>
              <a:rPr lang="en-US" b="1" dirty="0">
                <a:solidFill>
                  <a:srgbClr val="00B0F0"/>
                </a:solidFill>
              </a:rPr>
              <a:t>Why for people with Parkinson’s?</a:t>
            </a:r>
          </a:p>
        </p:txBody>
      </p:sp>
      <p:sp>
        <p:nvSpPr>
          <p:cNvPr id="3" name="Content Placeholder 2">
            <a:extLst>
              <a:ext uri="{FF2B5EF4-FFF2-40B4-BE49-F238E27FC236}">
                <a16:creationId xmlns:a16="http://schemas.microsoft.com/office/drawing/2014/main" id="{5F737170-A976-46E9-13FF-CF8AEFE8D6DD}"/>
              </a:ext>
            </a:extLst>
          </p:cNvPr>
          <p:cNvSpPr>
            <a:spLocks noGrp="1"/>
          </p:cNvSpPr>
          <p:nvPr>
            <p:ph idx="1"/>
          </p:nvPr>
        </p:nvSpPr>
        <p:spPr>
          <a:xfrm>
            <a:off x="516193" y="1616508"/>
            <a:ext cx="11326761" cy="4603988"/>
          </a:xfrm>
        </p:spPr>
        <p:txBody>
          <a:bodyPr>
            <a:noAutofit/>
          </a:bodyPr>
          <a:lstStyle/>
          <a:p>
            <a:pPr marL="0" indent="0">
              <a:buNone/>
            </a:pPr>
            <a:r>
              <a:rPr lang="en-US" sz="3200" dirty="0"/>
              <a:t>Because many people with Parkinson’s:</a:t>
            </a:r>
          </a:p>
          <a:p>
            <a:pPr marL="514350" indent="-514350">
              <a:buAutoNum type="arabicPeriod"/>
            </a:pPr>
            <a:r>
              <a:rPr lang="en-US" sz="3200" dirty="0"/>
              <a:t>Describe a feeling or experience of weakness when tasking.</a:t>
            </a:r>
          </a:p>
          <a:p>
            <a:pPr marL="457200" lvl="1" indent="0">
              <a:buNone/>
            </a:pPr>
            <a:r>
              <a:rPr lang="en-US" sz="3200" dirty="0"/>
              <a:t>Impacts dependency for activities of daily living, falls risk, development of joint pain</a:t>
            </a:r>
            <a:r>
              <a:rPr lang="en-US" sz="3200" baseline="30000" dirty="0"/>
              <a:t>[11,12]</a:t>
            </a:r>
            <a:r>
              <a:rPr lang="en-US" sz="3200" dirty="0"/>
              <a:t>. Performance can improve</a:t>
            </a:r>
            <a:r>
              <a:rPr lang="en-US" sz="3200" baseline="30000" dirty="0"/>
              <a:t>[13]</a:t>
            </a:r>
            <a:r>
              <a:rPr lang="en-US" sz="3200" dirty="0"/>
              <a:t>.</a:t>
            </a:r>
          </a:p>
          <a:p>
            <a:pPr marL="514350" indent="-514350">
              <a:buAutoNum type="arabicPeriod"/>
            </a:pPr>
            <a:r>
              <a:rPr lang="en-US" sz="3200" dirty="0"/>
              <a:t>Do less exercise than is required to remain fit in the face of a condition that negatively affects movement control.</a:t>
            </a:r>
          </a:p>
          <a:p>
            <a:pPr marL="457200" lvl="1" indent="0">
              <a:buNone/>
            </a:pPr>
            <a:r>
              <a:rPr lang="en-US" sz="3200" dirty="0"/>
              <a:t>An example of a performance task is standing from a chair, walking distance reduction, stair climbing safety</a:t>
            </a:r>
            <a:r>
              <a:rPr lang="en-US" sz="3200" baseline="30000" dirty="0"/>
              <a:t>[6,11]</a:t>
            </a:r>
            <a:r>
              <a:rPr lang="en-US" sz="3200" dirty="0"/>
              <a:t>.</a:t>
            </a:r>
          </a:p>
          <a:p>
            <a:pPr marL="514350" indent="-514350">
              <a:buFont typeface="+mj-lt"/>
              <a:buAutoNum type="arabicPeriod" startAt="3"/>
            </a:pPr>
            <a:r>
              <a:rPr lang="en-US" sz="3200" dirty="0"/>
              <a:t>Don’t get the type of exercise or the dosage right! </a:t>
            </a:r>
          </a:p>
          <a:p>
            <a:pPr marL="0" indent="0">
              <a:buNone/>
            </a:pPr>
            <a:endParaRPr lang="en-US" sz="3200" dirty="0"/>
          </a:p>
        </p:txBody>
      </p:sp>
      <p:sp>
        <p:nvSpPr>
          <p:cNvPr id="4" name="Slide Number Placeholder 3">
            <a:extLst>
              <a:ext uri="{FF2B5EF4-FFF2-40B4-BE49-F238E27FC236}">
                <a16:creationId xmlns:a16="http://schemas.microsoft.com/office/drawing/2014/main" id="{DE23A362-47D0-E6B7-25E8-BCC407223AC9}"/>
              </a:ext>
            </a:extLst>
          </p:cNvPr>
          <p:cNvSpPr>
            <a:spLocks noGrp="1"/>
          </p:cNvSpPr>
          <p:nvPr>
            <p:ph type="sldNum" sz="quarter" idx="12"/>
          </p:nvPr>
        </p:nvSpPr>
        <p:spPr/>
        <p:txBody>
          <a:bodyPr/>
          <a:lstStyle/>
          <a:p>
            <a:fld id="{4BFFE000-E98C-F347-8097-11CF9B11A8F4}" type="slidenum">
              <a:rPr lang="en-US" smtClean="0"/>
              <a:t>14</a:t>
            </a:fld>
            <a:endParaRPr lang="en-US" dirty="0"/>
          </a:p>
        </p:txBody>
      </p:sp>
    </p:spTree>
    <p:extLst>
      <p:ext uri="{BB962C8B-B14F-4D97-AF65-F5344CB8AC3E}">
        <p14:creationId xmlns:p14="http://schemas.microsoft.com/office/powerpoint/2010/main" val="1738709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84DA2-016D-BBBC-6E40-BB310E479022}"/>
              </a:ext>
            </a:extLst>
          </p:cNvPr>
          <p:cNvSpPr>
            <a:spLocks noGrp="1"/>
          </p:cNvSpPr>
          <p:nvPr>
            <p:ph type="title"/>
          </p:nvPr>
        </p:nvSpPr>
        <p:spPr>
          <a:xfrm>
            <a:off x="400317" y="86156"/>
            <a:ext cx="10515600" cy="1325563"/>
          </a:xfrm>
        </p:spPr>
        <p:txBody>
          <a:bodyPr/>
          <a:lstStyle/>
          <a:p>
            <a:r>
              <a:rPr lang="en-US" b="1" dirty="0">
                <a:solidFill>
                  <a:srgbClr val="00B0F0"/>
                </a:solidFill>
              </a:rPr>
              <a:t>What is Parkinson’s research showing?</a:t>
            </a:r>
          </a:p>
        </p:txBody>
      </p:sp>
      <p:sp>
        <p:nvSpPr>
          <p:cNvPr id="4" name="Slide Number Placeholder 3">
            <a:extLst>
              <a:ext uri="{FF2B5EF4-FFF2-40B4-BE49-F238E27FC236}">
                <a16:creationId xmlns:a16="http://schemas.microsoft.com/office/drawing/2014/main" id="{7ECC9E28-45ED-F3C5-A728-1AAE90B0A2A2}"/>
              </a:ext>
            </a:extLst>
          </p:cNvPr>
          <p:cNvSpPr>
            <a:spLocks noGrp="1"/>
          </p:cNvSpPr>
          <p:nvPr>
            <p:ph type="sldNum" sz="quarter" idx="12"/>
          </p:nvPr>
        </p:nvSpPr>
        <p:spPr/>
        <p:txBody>
          <a:bodyPr/>
          <a:lstStyle/>
          <a:p>
            <a:fld id="{4BFFE000-E98C-F347-8097-11CF9B11A8F4}" type="slidenum">
              <a:rPr lang="en-US" smtClean="0"/>
              <a:t>15</a:t>
            </a:fld>
            <a:endParaRPr lang="en-US" dirty="0"/>
          </a:p>
        </p:txBody>
      </p:sp>
      <p:pic>
        <p:nvPicPr>
          <p:cNvPr id="6" name="Picture 5" descr="A drawing of a brain lifting weights&#10;&#10;Description automatically generated">
            <a:extLst>
              <a:ext uri="{FF2B5EF4-FFF2-40B4-BE49-F238E27FC236}">
                <a16:creationId xmlns:a16="http://schemas.microsoft.com/office/drawing/2014/main" id="{7457E3D9-C9BB-947A-4BEF-1093827C37C0}"/>
              </a:ext>
            </a:extLst>
          </p:cNvPr>
          <p:cNvPicPr>
            <a:picLocks noChangeAspect="1"/>
          </p:cNvPicPr>
          <p:nvPr/>
        </p:nvPicPr>
        <p:blipFill>
          <a:blip r:embed="rId3"/>
          <a:stretch>
            <a:fillRect/>
          </a:stretch>
        </p:blipFill>
        <p:spPr>
          <a:xfrm rot="5400000">
            <a:off x="4555800" y="2617722"/>
            <a:ext cx="2204633" cy="2204633"/>
          </a:xfrm>
          <a:prstGeom prst="rect">
            <a:avLst/>
          </a:prstGeom>
        </p:spPr>
      </p:pic>
      <p:sp>
        <p:nvSpPr>
          <p:cNvPr id="7" name="TextBox 6">
            <a:extLst>
              <a:ext uri="{FF2B5EF4-FFF2-40B4-BE49-F238E27FC236}">
                <a16:creationId xmlns:a16="http://schemas.microsoft.com/office/drawing/2014/main" id="{F4E170FC-A2C4-36FD-88EB-7EAF76842F3C}"/>
              </a:ext>
            </a:extLst>
          </p:cNvPr>
          <p:cNvSpPr txBox="1"/>
          <p:nvPr/>
        </p:nvSpPr>
        <p:spPr>
          <a:xfrm>
            <a:off x="532263" y="1412876"/>
            <a:ext cx="3816473" cy="1631216"/>
          </a:xfrm>
          <a:prstGeom prst="rect">
            <a:avLst/>
          </a:prstGeom>
          <a:noFill/>
          <a:ln>
            <a:solidFill>
              <a:schemeClr val="accent1"/>
            </a:solidFill>
          </a:ln>
        </p:spPr>
        <p:txBody>
          <a:bodyPr wrap="square" rtlCol="0">
            <a:spAutoFit/>
          </a:bodyPr>
          <a:lstStyle/>
          <a:p>
            <a:r>
              <a:rPr lang="en-GB" sz="2000" dirty="0"/>
              <a:t>3-month, 2 x week training significantly reduced bradykinesia and increased muscle strength and power in older pwP</a:t>
            </a:r>
            <a:r>
              <a:rPr lang="en-GB" sz="2000" baseline="30000" dirty="0"/>
              <a:t>[13,14]</a:t>
            </a:r>
            <a:r>
              <a:rPr lang="en-GB" sz="2000" dirty="0"/>
              <a:t>. </a:t>
            </a:r>
            <a:endParaRPr lang="en-US" sz="2000" dirty="0"/>
          </a:p>
        </p:txBody>
      </p:sp>
      <p:sp>
        <p:nvSpPr>
          <p:cNvPr id="10" name="TextBox 9">
            <a:extLst>
              <a:ext uri="{FF2B5EF4-FFF2-40B4-BE49-F238E27FC236}">
                <a16:creationId xmlns:a16="http://schemas.microsoft.com/office/drawing/2014/main" id="{BFB69D41-3E39-BFC4-BF32-52ADB2ABFC76}"/>
              </a:ext>
            </a:extLst>
          </p:cNvPr>
          <p:cNvSpPr txBox="1"/>
          <p:nvPr/>
        </p:nvSpPr>
        <p:spPr>
          <a:xfrm rot="10800000" flipV="1">
            <a:off x="536810" y="3203118"/>
            <a:ext cx="3811925" cy="1015663"/>
          </a:xfrm>
          <a:prstGeom prst="rect">
            <a:avLst/>
          </a:prstGeom>
          <a:noFill/>
          <a:ln>
            <a:solidFill>
              <a:schemeClr val="accent1"/>
            </a:solidFill>
          </a:ln>
        </p:spPr>
        <p:txBody>
          <a:bodyPr wrap="square" rtlCol="0">
            <a:spAutoFit/>
          </a:bodyPr>
          <a:lstStyle/>
          <a:p>
            <a:r>
              <a:rPr lang="en-US" sz="2000" dirty="0"/>
              <a:t>MA: Expected improvements in motor symptoms, slight improvement in QoL</a:t>
            </a:r>
            <a:r>
              <a:rPr lang="en-US" sz="2000" baseline="30000" dirty="0"/>
              <a:t>[15]</a:t>
            </a:r>
            <a:r>
              <a:rPr lang="en-US" sz="2000" dirty="0"/>
              <a:t>.</a:t>
            </a:r>
          </a:p>
        </p:txBody>
      </p:sp>
      <p:sp>
        <p:nvSpPr>
          <p:cNvPr id="11" name="TextBox 10">
            <a:extLst>
              <a:ext uri="{FF2B5EF4-FFF2-40B4-BE49-F238E27FC236}">
                <a16:creationId xmlns:a16="http://schemas.microsoft.com/office/drawing/2014/main" id="{B9594B59-B057-46FB-B21E-17DC43B91CF0}"/>
              </a:ext>
            </a:extLst>
          </p:cNvPr>
          <p:cNvSpPr txBox="1"/>
          <p:nvPr/>
        </p:nvSpPr>
        <p:spPr>
          <a:xfrm>
            <a:off x="532263" y="4459940"/>
            <a:ext cx="3811926" cy="1631216"/>
          </a:xfrm>
          <a:prstGeom prst="rect">
            <a:avLst/>
          </a:prstGeom>
          <a:noFill/>
          <a:ln>
            <a:solidFill>
              <a:schemeClr val="accent1"/>
            </a:solidFill>
          </a:ln>
        </p:spPr>
        <p:txBody>
          <a:bodyPr wrap="square" rtlCol="0">
            <a:spAutoFit/>
          </a:bodyPr>
          <a:lstStyle/>
          <a:p>
            <a:r>
              <a:rPr lang="en-US" sz="2000" dirty="0"/>
              <a:t>Possibility of increasing BDNF from training (MA mixed review in healthy populations of AT&gt;RT</a:t>
            </a:r>
            <a:r>
              <a:rPr lang="en-US" sz="2000" baseline="30000" dirty="0"/>
              <a:t>[16]</a:t>
            </a:r>
            <a:r>
              <a:rPr lang="en-US" sz="2000" dirty="0"/>
              <a:t> or RT&gt;other</a:t>
            </a:r>
            <a:r>
              <a:rPr lang="en-US" sz="2000" baseline="30000" dirty="0"/>
              <a:t>[17]</a:t>
            </a:r>
            <a:r>
              <a:rPr lang="en-US" sz="2000" dirty="0"/>
              <a:t>). No difference in training type for pwP</a:t>
            </a:r>
            <a:r>
              <a:rPr lang="en-US" sz="2000" baseline="30000" dirty="0"/>
              <a:t>[14]</a:t>
            </a:r>
            <a:r>
              <a:rPr lang="en-US" sz="2000" dirty="0"/>
              <a:t>.</a:t>
            </a:r>
          </a:p>
        </p:txBody>
      </p:sp>
      <p:sp>
        <p:nvSpPr>
          <p:cNvPr id="12" name="TextBox 11">
            <a:extLst>
              <a:ext uri="{FF2B5EF4-FFF2-40B4-BE49-F238E27FC236}">
                <a16:creationId xmlns:a16="http://schemas.microsoft.com/office/drawing/2014/main" id="{A4C54A2C-DC6D-5786-AFA6-A5501F928EDE}"/>
              </a:ext>
            </a:extLst>
          </p:cNvPr>
          <p:cNvSpPr txBox="1"/>
          <p:nvPr/>
        </p:nvSpPr>
        <p:spPr>
          <a:xfrm>
            <a:off x="520468" y="6352143"/>
            <a:ext cx="11035278" cy="369332"/>
          </a:xfrm>
          <a:prstGeom prst="rect">
            <a:avLst/>
          </a:prstGeom>
          <a:noFill/>
        </p:spPr>
        <p:txBody>
          <a:bodyPr wrap="square" rtlCol="0">
            <a:spAutoFit/>
          </a:bodyPr>
          <a:lstStyle/>
          <a:p>
            <a:r>
              <a:rPr lang="en-US" dirty="0"/>
              <a:t>MA = Meta analysis; SR = systematic review; (P)RT = (Progressive resistance training; QoL = Quality of life  </a:t>
            </a:r>
          </a:p>
        </p:txBody>
      </p:sp>
      <p:sp>
        <p:nvSpPr>
          <p:cNvPr id="13" name="TextBox 12">
            <a:extLst>
              <a:ext uri="{FF2B5EF4-FFF2-40B4-BE49-F238E27FC236}">
                <a16:creationId xmlns:a16="http://schemas.microsoft.com/office/drawing/2014/main" id="{D9F5D7AB-5DFA-8B95-8E2F-AB35904D31A6}"/>
              </a:ext>
            </a:extLst>
          </p:cNvPr>
          <p:cNvSpPr txBox="1"/>
          <p:nvPr/>
        </p:nvSpPr>
        <p:spPr>
          <a:xfrm>
            <a:off x="4480682" y="1443872"/>
            <a:ext cx="7329026" cy="1015663"/>
          </a:xfrm>
          <a:prstGeom prst="rect">
            <a:avLst/>
          </a:prstGeom>
          <a:noFill/>
          <a:ln>
            <a:solidFill>
              <a:schemeClr val="accent1"/>
            </a:solidFill>
          </a:ln>
        </p:spPr>
        <p:txBody>
          <a:bodyPr wrap="square" rtlCol="0">
            <a:spAutoFit/>
          </a:bodyPr>
          <a:lstStyle/>
          <a:p>
            <a:r>
              <a:rPr lang="en-GB" sz="2000" b="0" i="0" dirty="0">
                <a:solidFill>
                  <a:srgbClr val="000000"/>
                </a:solidFill>
                <a:effectLst/>
              </a:rPr>
              <a:t>Resistance training reduces depressive symptoms and improves the quality of life and functionality of elderly with Parkinson’s</a:t>
            </a:r>
            <a:r>
              <a:rPr lang="en-GB" sz="2000" b="0" i="0" baseline="30000" dirty="0">
                <a:solidFill>
                  <a:srgbClr val="000000"/>
                </a:solidFill>
                <a:effectLst/>
              </a:rPr>
              <a:t>[18]</a:t>
            </a:r>
            <a:r>
              <a:rPr lang="en-GB" sz="2000" b="0" i="0" dirty="0">
                <a:solidFill>
                  <a:srgbClr val="000000"/>
                </a:solidFill>
                <a:effectLst/>
              </a:rPr>
              <a:t>. N = 33 in 2 groups; dose 1 x week RT vs control x 20 weeks.</a:t>
            </a:r>
            <a:endParaRPr lang="en-US" sz="2000" dirty="0"/>
          </a:p>
        </p:txBody>
      </p:sp>
      <p:sp>
        <p:nvSpPr>
          <p:cNvPr id="14" name="TextBox 13">
            <a:extLst>
              <a:ext uri="{FF2B5EF4-FFF2-40B4-BE49-F238E27FC236}">
                <a16:creationId xmlns:a16="http://schemas.microsoft.com/office/drawing/2014/main" id="{D7840B73-844B-04F5-1D89-B50561C95B7E}"/>
              </a:ext>
            </a:extLst>
          </p:cNvPr>
          <p:cNvSpPr txBox="1"/>
          <p:nvPr/>
        </p:nvSpPr>
        <p:spPr>
          <a:xfrm>
            <a:off x="6945084" y="2620455"/>
            <a:ext cx="4864623" cy="1015663"/>
          </a:xfrm>
          <a:prstGeom prst="rect">
            <a:avLst/>
          </a:prstGeom>
          <a:noFill/>
          <a:ln>
            <a:solidFill>
              <a:schemeClr val="accent1"/>
            </a:solidFill>
          </a:ln>
        </p:spPr>
        <p:txBody>
          <a:bodyPr wrap="square" rtlCol="0">
            <a:spAutoFit/>
          </a:bodyPr>
          <a:lstStyle/>
          <a:p>
            <a:r>
              <a:rPr lang="en-US" sz="2000" dirty="0"/>
              <a:t>RT improves sleep  quality</a:t>
            </a:r>
            <a:r>
              <a:rPr lang="en-US" sz="2000" baseline="30000" dirty="0"/>
              <a:t>[19]</a:t>
            </a:r>
            <a:r>
              <a:rPr lang="en-US" sz="2000" dirty="0"/>
              <a:t>. N=22 in 2 groups of PRT + no exercise + additional control; 2 x week x 12 weeks.</a:t>
            </a:r>
          </a:p>
        </p:txBody>
      </p:sp>
      <p:sp>
        <p:nvSpPr>
          <p:cNvPr id="15" name="TextBox 14">
            <a:extLst>
              <a:ext uri="{FF2B5EF4-FFF2-40B4-BE49-F238E27FC236}">
                <a16:creationId xmlns:a16="http://schemas.microsoft.com/office/drawing/2014/main" id="{B92C58C9-0437-93FD-5A3A-5E2C23C98071}"/>
              </a:ext>
            </a:extLst>
          </p:cNvPr>
          <p:cNvSpPr txBox="1"/>
          <p:nvPr/>
        </p:nvSpPr>
        <p:spPr>
          <a:xfrm>
            <a:off x="4555800" y="4965045"/>
            <a:ext cx="7253906" cy="1323439"/>
          </a:xfrm>
          <a:prstGeom prst="rect">
            <a:avLst/>
          </a:prstGeom>
          <a:noFill/>
          <a:ln>
            <a:solidFill>
              <a:schemeClr val="accent1"/>
            </a:solidFill>
          </a:ln>
        </p:spPr>
        <p:txBody>
          <a:bodyPr wrap="square" rtlCol="0">
            <a:spAutoFit/>
          </a:bodyPr>
          <a:lstStyle/>
          <a:p>
            <a:r>
              <a:rPr lang="en-US" sz="2000" dirty="0"/>
              <a:t>General possibilities: peripheral (condition of musculo-skeletal system) and central (brain)</a:t>
            </a:r>
            <a:r>
              <a:rPr lang="en-US" sz="2000" baseline="30000" dirty="0"/>
              <a:t>[21]</a:t>
            </a:r>
            <a:r>
              <a:rPr lang="en-US" sz="2000" dirty="0"/>
              <a:t>. Centrally, PRT may improve cortical activity improving symptoms and slowing progression; may promote angiogenesis and synaptogenesis.</a:t>
            </a:r>
          </a:p>
        </p:txBody>
      </p:sp>
      <p:sp>
        <p:nvSpPr>
          <p:cNvPr id="16" name="TextBox 15">
            <a:extLst>
              <a:ext uri="{FF2B5EF4-FFF2-40B4-BE49-F238E27FC236}">
                <a16:creationId xmlns:a16="http://schemas.microsoft.com/office/drawing/2014/main" id="{8CE6B7B1-EF4B-914B-E88F-E45872C6428B}"/>
              </a:ext>
            </a:extLst>
          </p:cNvPr>
          <p:cNvSpPr txBox="1"/>
          <p:nvPr/>
        </p:nvSpPr>
        <p:spPr>
          <a:xfrm>
            <a:off x="6945083" y="3806692"/>
            <a:ext cx="4864623" cy="1015663"/>
          </a:xfrm>
          <a:prstGeom prst="rect">
            <a:avLst/>
          </a:prstGeom>
          <a:noFill/>
          <a:ln>
            <a:solidFill>
              <a:schemeClr val="accent1"/>
            </a:solidFill>
          </a:ln>
        </p:spPr>
        <p:txBody>
          <a:bodyPr wrap="square" rtlCol="0">
            <a:spAutoFit/>
          </a:bodyPr>
          <a:lstStyle/>
          <a:p>
            <a:r>
              <a:rPr lang="en-US" sz="2000" dirty="0"/>
              <a:t>RT improves anxiety &amp; QoL</a:t>
            </a:r>
            <a:r>
              <a:rPr lang="en-US" sz="2000" baseline="30000" dirty="0"/>
              <a:t>[20]</a:t>
            </a:r>
            <a:r>
              <a:rPr lang="en-US" sz="2000" dirty="0"/>
              <a:t>. N=35 in 2 groups. Both = usual intervention + PRT in intervention group; 2 x week x 24 weeks.</a:t>
            </a:r>
          </a:p>
        </p:txBody>
      </p:sp>
    </p:spTree>
    <p:extLst>
      <p:ext uri="{BB962C8B-B14F-4D97-AF65-F5344CB8AC3E}">
        <p14:creationId xmlns:p14="http://schemas.microsoft.com/office/powerpoint/2010/main" val="2629883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73AD3-82C8-56B9-FDB0-94526532180F}"/>
              </a:ext>
            </a:extLst>
          </p:cNvPr>
          <p:cNvSpPr>
            <a:spLocks noGrp="1"/>
          </p:cNvSpPr>
          <p:nvPr>
            <p:ph type="title"/>
          </p:nvPr>
        </p:nvSpPr>
        <p:spPr/>
        <p:txBody>
          <a:bodyPr/>
          <a:lstStyle/>
          <a:p>
            <a:r>
              <a:rPr lang="en-US" b="1" dirty="0">
                <a:solidFill>
                  <a:srgbClr val="00B0F0"/>
                </a:solidFill>
              </a:rPr>
              <a:t>Let’s try it: 3. Endurance – 30 secs</a:t>
            </a:r>
            <a:endParaRPr lang="en-US" dirty="0"/>
          </a:p>
        </p:txBody>
      </p:sp>
      <p:sp>
        <p:nvSpPr>
          <p:cNvPr id="4" name="Slide Number Placeholder 3">
            <a:extLst>
              <a:ext uri="{FF2B5EF4-FFF2-40B4-BE49-F238E27FC236}">
                <a16:creationId xmlns:a16="http://schemas.microsoft.com/office/drawing/2014/main" id="{3B9588DC-2E1C-A2B8-955F-27612DA73D81}"/>
              </a:ext>
            </a:extLst>
          </p:cNvPr>
          <p:cNvSpPr>
            <a:spLocks noGrp="1"/>
          </p:cNvSpPr>
          <p:nvPr>
            <p:ph type="sldNum" sz="quarter" idx="12"/>
          </p:nvPr>
        </p:nvSpPr>
        <p:spPr/>
        <p:txBody>
          <a:bodyPr/>
          <a:lstStyle/>
          <a:p>
            <a:fld id="{4BFFE000-E98C-F347-8097-11CF9B11A8F4}" type="slidenum">
              <a:rPr lang="en-US" smtClean="0"/>
              <a:t>16</a:t>
            </a:fld>
            <a:endParaRPr lang="en-US" dirty="0"/>
          </a:p>
        </p:txBody>
      </p:sp>
      <p:pic>
        <p:nvPicPr>
          <p:cNvPr id="5" name="Picture 2" descr="Phases of the Sit-to-Stand movement. | Download Scientific Diagram">
            <a:extLst>
              <a:ext uri="{FF2B5EF4-FFF2-40B4-BE49-F238E27FC236}">
                <a16:creationId xmlns:a16="http://schemas.microsoft.com/office/drawing/2014/main" id="{E1A2A9E4-6F35-66B9-D279-76ED80652601}"/>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595423" y="1801609"/>
            <a:ext cx="10970227" cy="4535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0463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F1D70-FF0F-71FA-FC62-CB50110C9D47}"/>
              </a:ext>
            </a:extLst>
          </p:cNvPr>
          <p:cNvSpPr>
            <a:spLocks noGrp="1"/>
          </p:cNvSpPr>
          <p:nvPr>
            <p:ph type="title"/>
          </p:nvPr>
        </p:nvSpPr>
        <p:spPr/>
        <p:txBody>
          <a:bodyPr/>
          <a:lstStyle/>
          <a:p>
            <a:r>
              <a:rPr lang="en-US" b="1" dirty="0">
                <a:solidFill>
                  <a:srgbClr val="00B0F0"/>
                </a:solidFill>
              </a:rPr>
              <a:t>What dosage are we talking about?</a:t>
            </a:r>
            <a:r>
              <a:rPr lang="en-US" baseline="30000" dirty="0">
                <a:solidFill>
                  <a:srgbClr val="00B0F0"/>
                </a:solidFill>
              </a:rPr>
              <a:t>[4]</a:t>
            </a:r>
          </a:p>
        </p:txBody>
      </p:sp>
      <p:sp>
        <p:nvSpPr>
          <p:cNvPr id="3" name="Content Placeholder 2">
            <a:extLst>
              <a:ext uri="{FF2B5EF4-FFF2-40B4-BE49-F238E27FC236}">
                <a16:creationId xmlns:a16="http://schemas.microsoft.com/office/drawing/2014/main" id="{9B17FFB1-D935-FC90-43B5-E9629ED869DF}"/>
              </a:ext>
            </a:extLst>
          </p:cNvPr>
          <p:cNvSpPr>
            <a:spLocks noGrp="1"/>
          </p:cNvSpPr>
          <p:nvPr>
            <p:ph idx="1"/>
          </p:nvPr>
        </p:nvSpPr>
        <p:spPr>
          <a:xfrm>
            <a:off x="433953" y="1447126"/>
            <a:ext cx="11425538" cy="5002212"/>
          </a:xfrm>
        </p:spPr>
        <p:txBody>
          <a:bodyPr>
            <a:noAutofit/>
          </a:bodyPr>
          <a:lstStyle/>
          <a:p>
            <a:pPr marL="0" indent="0">
              <a:buNone/>
            </a:pPr>
            <a:r>
              <a:rPr lang="en-GB" sz="3200" b="1" dirty="0"/>
              <a:t>Frequency:</a:t>
            </a:r>
            <a:r>
              <a:rPr lang="en-GB" sz="3200" dirty="0"/>
              <a:t> 2-3 days/ week – major muscle groups on odd days.</a:t>
            </a:r>
          </a:p>
          <a:p>
            <a:pPr marL="0" indent="0">
              <a:buNone/>
            </a:pPr>
            <a:r>
              <a:rPr lang="en-GB" sz="3200" b="1" dirty="0"/>
              <a:t>Intensity: </a:t>
            </a:r>
            <a:r>
              <a:rPr lang="en-GB" sz="3200" dirty="0"/>
              <a:t>40-50% of 1-RM for beginners. 60-70% 1- RM for more advanced exercisers. Progress repetitions and resistance, working muscles to fatigue.</a:t>
            </a:r>
          </a:p>
          <a:p>
            <a:pPr marL="0" indent="0">
              <a:buNone/>
            </a:pPr>
            <a:r>
              <a:rPr lang="en-GB" sz="3200" b="1" dirty="0"/>
              <a:t>Timing: </a:t>
            </a:r>
            <a:r>
              <a:rPr lang="en-GB" sz="3200" dirty="0"/>
              <a:t>10-15</a:t>
            </a:r>
            <a:r>
              <a:rPr lang="en-GB" sz="3200" b="1" dirty="0"/>
              <a:t> </a:t>
            </a:r>
            <a:r>
              <a:rPr lang="en-GB" sz="3200" dirty="0"/>
              <a:t>repetitions starting an exercise program. ≥1 set of 8-12 repetitions (~60% 1-RM) and progress to 3 sets of 8 -10 to fatigue. Build to 2-3 hours/week.</a:t>
            </a:r>
          </a:p>
          <a:p>
            <a:pPr marL="0" indent="0">
              <a:buNone/>
            </a:pPr>
            <a:r>
              <a:rPr lang="en-GB" sz="3200" b="1" dirty="0"/>
              <a:t>Type: </a:t>
            </a:r>
            <a:r>
              <a:rPr lang="en-GB" sz="3200" dirty="0"/>
              <a:t>Major muscle groups of the upper and lower body using weight machines, resistance bands, or body weight. Focus on extensors. Could use resistance training with instability.</a:t>
            </a:r>
            <a:endParaRPr lang="en-US" sz="3200" dirty="0"/>
          </a:p>
        </p:txBody>
      </p:sp>
      <p:sp>
        <p:nvSpPr>
          <p:cNvPr id="4" name="Slide Number Placeholder 3">
            <a:extLst>
              <a:ext uri="{FF2B5EF4-FFF2-40B4-BE49-F238E27FC236}">
                <a16:creationId xmlns:a16="http://schemas.microsoft.com/office/drawing/2014/main" id="{3828CFB5-9F19-3684-27B5-0045200C6D37}"/>
              </a:ext>
            </a:extLst>
          </p:cNvPr>
          <p:cNvSpPr>
            <a:spLocks noGrp="1"/>
          </p:cNvSpPr>
          <p:nvPr>
            <p:ph type="sldNum" sz="quarter" idx="12"/>
          </p:nvPr>
        </p:nvSpPr>
        <p:spPr/>
        <p:txBody>
          <a:bodyPr/>
          <a:lstStyle/>
          <a:p>
            <a:fld id="{4BFFE000-E98C-F347-8097-11CF9B11A8F4}" type="slidenum">
              <a:rPr lang="en-US" smtClean="0"/>
              <a:t>17</a:t>
            </a:fld>
            <a:endParaRPr lang="en-US" dirty="0"/>
          </a:p>
        </p:txBody>
      </p:sp>
    </p:spTree>
    <p:extLst>
      <p:ext uri="{BB962C8B-B14F-4D97-AF65-F5344CB8AC3E}">
        <p14:creationId xmlns:p14="http://schemas.microsoft.com/office/powerpoint/2010/main" val="2193430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47AF0-5DF0-9F2A-78D1-2AA8BFF0DDA9}"/>
              </a:ext>
            </a:extLst>
          </p:cNvPr>
          <p:cNvSpPr>
            <a:spLocks noGrp="1"/>
          </p:cNvSpPr>
          <p:nvPr>
            <p:ph type="title"/>
          </p:nvPr>
        </p:nvSpPr>
        <p:spPr/>
        <p:txBody>
          <a:bodyPr/>
          <a:lstStyle/>
          <a:p>
            <a:r>
              <a:rPr lang="en-US" b="1" dirty="0">
                <a:solidFill>
                  <a:srgbClr val="00B0F0"/>
                </a:solidFill>
              </a:rPr>
              <a:t>How do I/ We get started?</a:t>
            </a:r>
          </a:p>
        </p:txBody>
      </p:sp>
      <p:sp>
        <p:nvSpPr>
          <p:cNvPr id="3" name="Content Placeholder 2">
            <a:extLst>
              <a:ext uri="{FF2B5EF4-FFF2-40B4-BE49-F238E27FC236}">
                <a16:creationId xmlns:a16="http://schemas.microsoft.com/office/drawing/2014/main" id="{E9BD9292-6BEF-73E0-639F-47DCF061A0F4}"/>
              </a:ext>
            </a:extLst>
          </p:cNvPr>
          <p:cNvSpPr>
            <a:spLocks noGrp="1"/>
          </p:cNvSpPr>
          <p:nvPr>
            <p:ph idx="1"/>
          </p:nvPr>
        </p:nvSpPr>
        <p:spPr>
          <a:xfrm>
            <a:off x="415636" y="1710598"/>
            <a:ext cx="11425069" cy="4351338"/>
          </a:xfrm>
        </p:spPr>
        <p:txBody>
          <a:bodyPr>
            <a:noAutofit/>
          </a:bodyPr>
          <a:lstStyle/>
          <a:p>
            <a:pPr>
              <a:buFont typeface="Wingdings" pitchFamily="2" charset="2"/>
              <a:buChar char="§"/>
            </a:pPr>
            <a:r>
              <a:rPr lang="en-US" sz="3200" dirty="0"/>
              <a:t>Find the right trainer who will understand changes in </a:t>
            </a:r>
            <a:r>
              <a:rPr lang="en-GB" sz="3200" dirty="0"/>
              <a:t>posture and body mechanics of Parkinson’s and its progression. </a:t>
            </a:r>
          </a:p>
          <a:p>
            <a:pPr>
              <a:buFont typeface="Wingdings" pitchFamily="2" charset="2"/>
              <a:buChar char="§"/>
            </a:pPr>
            <a:r>
              <a:rPr lang="en-GB" sz="3200" dirty="0"/>
              <a:t>Be coached to perform 1- RM safely. </a:t>
            </a:r>
          </a:p>
          <a:p>
            <a:pPr>
              <a:buFont typeface="Wingdings" pitchFamily="2" charset="2"/>
              <a:buChar char="§"/>
            </a:pPr>
            <a:r>
              <a:rPr lang="en-GB" sz="3200" dirty="0"/>
              <a:t>Find an exercise pal to overcome future apathy and argument!</a:t>
            </a:r>
          </a:p>
          <a:p>
            <a:pPr>
              <a:buFont typeface="Wingdings" pitchFamily="2" charset="2"/>
              <a:buChar char="§"/>
            </a:pPr>
            <a:r>
              <a:rPr lang="en-GB" sz="3200" dirty="0"/>
              <a:t>Initially safer to avoid heavy free weights unless supervised or assisted because of the nature of body asymmetry. </a:t>
            </a:r>
          </a:p>
          <a:p>
            <a:pPr>
              <a:buFont typeface="Wingdings" pitchFamily="2" charset="2"/>
              <a:buChar char="§"/>
            </a:pPr>
            <a:r>
              <a:rPr lang="en-GB" sz="3200" dirty="0"/>
              <a:t>Time training with ON periods of optimal gain. Consider other medical conditions that might be helped or hindered by this type of training. </a:t>
            </a:r>
            <a:endParaRPr lang="en-US" sz="3200" dirty="0"/>
          </a:p>
        </p:txBody>
      </p:sp>
      <p:sp>
        <p:nvSpPr>
          <p:cNvPr id="4" name="Slide Number Placeholder 3">
            <a:extLst>
              <a:ext uri="{FF2B5EF4-FFF2-40B4-BE49-F238E27FC236}">
                <a16:creationId xmlns:a16="http://schemas.microsoft.com/office/drawing/2014/main" id="{8546D540-E9B9-3FBE-8839-11D7AD56630A}"/>
              </a:ext>
            </a:extLst>
          </p:cNvPr>
          <p:cNvSpPr>
            <a:spLocks noGrp="1"/>
          </p:cNvSpPr>
          <p:nvPr>
            <p:ph type="sldNum" sz="quarter" idx="12"/>
          </p:nvPr>
        </p:nvSpPr>
        <p:spPr/>
        <p:txBody>
          <a:bodyPr/>
          <a:lstStyle/>
          <a:p>
            <a:fld id="{4BFFE000-E98C-F347-8097-11CF9B11A8F4}" type="slidenum">
              <a:rPr lang="en-US" smtClean="0"/>
              <a:t>18</a:t>
            </a:fld>
            <a:endParaRPr lang="en-US" dirty="0"/>
          </a:p>
        </p:txBody>
      </p:sp>
    </p:spTree>
    <p:extLst>
      <p:ext uri="{BB962C8B-B14F-4D97-AF65-F5344CB8AC3E}">
        <p14:creationId xmlns:p14="http://schemas.microsoft.com/office/powerpoint/2010/main" val="34495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9C374-1763-3228-DFBF-54331A97B7EE}"/>
              </a:ext>
            </a:extLst>
          </p:cNvPr>
          <p:cNvSpPr>
            <a:spLocks noGrp="1"/>
          </p:cNvSpPr>
          <p:nvPr>
            <p:ph type="title"/>
          </p:nvPr>
        </p:nvSpPr>
        <p:spPr/>
        <p:txBody>
          <a:bodyPr/>
          <a:lstStyle/>
          <a:p>
            <a:r>
              <a:rPr lang="en-US" b="1" dirty="0">
                <a:solidFill>
                  <a:srgbClr val="00B0F0"/>
                </a:solidFill>
              </a:rPr>
              <a:t>Conclusion</a:t>
            </a:r>
          </a:p>
        </p:txBody>
      </p:sp>
      <p:sp>
        <p:nvSpPr>
          <p:cNvPr id="3" name="Content Placeholder 2">
            <a:extLst>
              <a:ext uri="{FF2B5EF4-FFF2-40B4-BE49-F238E27FC236}">
                <a16:creationId xmlns:a16="http://schemas.microsoft.com/office/drawing/2014/main" id="{26501068-1247-5E0A-9290-012C6E394208}"/>
              </a:ext>
            </a:extLst>
          </p:cNvPr>
          <p:cNvSpPr>
            <a:spLocks noGrp="1"/>
          </p:cNvSpPr>
          <p:nvPr>
            <p:ph idx="1"/>
          </p:nvPr>
        </p:nvSpPr>
        <p:spPr>
          <a:xfrm>
            <a:off x="838200" y="1690688"/>
            <a:ext cx="10515600" cy="4351338"/>
          </a:xfrm>
        </p:spPr>
        <p:txBody>
          <a:bodyPr>
            <a:noAutofit/>
          </a:bodyPr>
          <a:lstStyle/>
          <a:p>
            <a:pPr>
              <a:buFont typeface="Wingdings" pitchFamily="2" charset="2"/>
              <a:buChar char="§"/>
            </a:pPr>
            <a:r>
              <a:rPr lang="en-US" sz="3200" dirty="0"/>
              <a:t>This is exciting stuff!</a:t>
            </a:r>
          </a:p>
          <a:p>
            <a:pPr>
              <a:buFont typeface="Wingdings" pitchFamily="2" charset="2"/>
              <a:buChar char="§"/>
            </a:pPr>
            <a:r>
              <a:rPr lang="en-US" sz="3200" dirty="0"/>
              <a:t>Possibilities of progressive resistance training </a:t>
            </a:r>
            <a:r>
              <a:rPr lang="en-GB" sz="3200" dirty="0">
                <a:solidFill>
                  <a:srgbClr val="1F1F1F"/>
                </a:solidFill>
              </a:rPr>
              <a:t>linked to improved cognition and motor function in pwP.</a:t>
            </a:r>
            <a:r>
              <a:rPr lang="en-US" sz="3200" dirty="0"/>
              <a:t> </a:t>
            </a:r>
          </a:p>
          <a:p>
            <a:pPr>
              <a:buFont typeface="Wingdings" pitchFamily="2" charset="2"/>
              <a:buChar char="§"/>
            </a:pPr>
            <a:r>
              <a:rPr lang="en-GB" sz="3200" b="0" i="0" dirty="0">
                <a:solidFill>
                  <a:srgbClr val="1F1F1F"/>
                </a:solidFill>
                <a:effectLst/>
              </a:rPr>
              <a:t>Exercise intensity is important, yet we are not clear about the scaling for people with neurological conditions. </a:t>
            </a:r>
          </a:p>
          <a:p>
            <a:pPr>
              <a:buFont typeface="Wingdings" pitchFamily="2" charset="2"/>
              <a:buChar char="§"/>
            </a:pPr>
            <a:r>
              <a:rPr lang="en-GB" sz="3200" dirty="0">
                <a:solidFill>
                  <a:srgbClr val="1F1F1F"/>
                </a:solidFill>
              </a:rPr>
              <a:t>Still recommending </a:t>
            </a:r>
            <a:r>
              <a:rPr lang="en-GB" sz="3200" b="1" dirty="0">
                <a:solidFill>
                  <a:srgbClr val="1F1F1F"/>
                </a:solidFill>
              </a:rPr>
              <a:t>Progressive</a:t>
            </a:r>
            <a:r>
              <a:rPr lang="en-GB" sz="3200" dirty="0">
                <a:solidFill>
                  <a:srgbClr val="1F1F1F"/>
                </a:solidFill>
              </a:rPr>
              <a:t> Resistance Training as part of a set of exercise styles.</a:t>
            </a:r>
            <a:endParaRPr lang="en-GB" sz="3200" b="0" i="0" dirty="0">
              <a:solidFill>
                <a:srgbClr val="1F1F1F"/>
              </a:solidFill>
              <a:effectLst/>
            </a:endParaRPr>
          </a:p>
          <a:p>
            <a:pPr>
              <a:buFont typeface="Wingdings" pitchFamily="2" charset="2"/>
              <a:buChar char="§"/>
            </a:pPr>
            <a:r>
              <a:rPr lang="en-GB" sz="3200" dirty="0">
                <a:solidFill>
                  <a:srgbClr val="1F1F1F"/>
                </a:solidFill>
              </a:rPr>
              <a:t>If you don’t try it, you’ll never know!!</a:t>
            </a:r>
            <a:endParaRPr lang="en-GB" sz="3200" b="0" i="0" dirty="0">
              <a:solidFill>
                <a:srgbClr val="1F1F1F"/>
              </a:solidFill>
              <a:effectLst/>
            </a:endParaRPr>
          </a:p>
        </p:txBody>
      </p:sp>
      <p:sp>
        <p:nvSpPr>
          <p:cNvPr id="4" name="Slide Number Placeholder 3">
            <a:extLst>
              <a:ext uri="{FF2B5EF4-FFF2-40B4-BE49-F238E27FC236}">
                <a16:creationId xmlns:a16="http://schemas.microsoft.com/office/drawing/2014/main" id="{745B686B-E1C2-47A8-522C-FCEF94D76812}"/>
              </a:ext>
            </a:extLst>
          </p:cNvPr>
          <p:cNvSpPr>
            <a:spLocks noGrp="1"/>
          </p:cNvSpPr>
          <p:nvPr>
            <p:ph type="sldNum" sz="quarter" idx="12"/>
          </p:nvPr>
        </p:nvSpPr>
        <p:spPr/>
        <p:txBody>
          <a:bodyPr/>
          <a:lstStyle/>
          <a:p>
            <a:fld id="{4BFFE000-E98C-F347-8097-11CF9B11A8F4}" type="slidenum">
              <a:rPr lang="en-US" smtClean="0"/>
              <a:t>19</a:t>
            </a:fld>
            <a:endParaRPr lang="en-US" dirty="0"/>
          </a:p>
        </p:txBody>
      </p:sp>
    </p:spTree>
    <p:extLst>
      <p:ext uri="{BB962C8B-B14F-4D97-AF65-F5344CB8AC3E}">
        <p14:creationId xmlns:p14="http://schemas.microsoft.com/office/powerpoint/2010/main" val="1287066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2D979-0E6A-02CE-E50D-26648EE3DF45}"/>
              </a:ext>
            </a:extLst>
          </p:cNvPr>
          <p:cNvSpPr>
            <a:spLocks noGrp="1"/>
          </p:cNvSpPr>
          <p:nvPr>
            <p:ph type="title"/>
          </p:nvPr>
        </p:nvSpPr>
        <p:spPr>
          <a:xfrm>
            <a:off x="838200" y="210145"/>
            <a:ext cx="10515600" cy="1325563"/>
          </a:xfrm>
        </p:spPr>
        <p:txBody>
          <a:bodyPr/>
          <a:lstStyle/>
          <a:p>
            <a:r>
              <a:rPr lang="en-US" b="1" dirty="0">
                <a:solidFill>
                  <a:srgbClr val="00B0F0"/>
                </a:solidFill>
              </a:rPr>
              <a:t>Its all about the </a:t>
            </a:r>
            <a:r>
              <a:rPr lang="en-US" b="1" dirty="0" err="1">
                <a:solidFill>
                  <a:srgbClr val="00B0F0"/>
                </a:solidFill>
              </a:rPr>
              <a:t>Strengthspan</a:t>
            </a:r>
            <a:r>
              <a:rPr lang="en-US" b="1" dirty="0">
                <a:solidFill>
                  <a:srgbClr val="00B0F0"/>
                </a:solidFill>
              </a:rPr>
              <a:t>!</a:t>
            </a:r>
            <a:r>
              <a:rPr lang="en-US" baseline="30000" dirty="0">
                <a:solidFill>
                  <a:srgbClr val="00B0F0"/>
                </a:solidFill>
              </a:rPr>
              <a:t>[22]</a:t>
            </a:r>
          </a:p>
        </p:txBody>
      </p:sp>
      <p:pic>
        <p:nvPicPr>
          <p:cNvPr id="6" name="Content Placeholder 5" descr="Diagram of a diagram of life span&#10;&#10;Description automatically generated">
            <a:extLst>
              <a:ext uri="{FF2B5EF4-FFF2-40B4-BE49-F238E27FC236}">
                <a16:creationId xmlns:a16="http://schemas.microsoft.com/office/drawing/2014/main" id="{372FBBFB-5DC3-9C51-4AE9-3659A94BE05C}"/>
              </a:ext>
            </a:extLst>
          </p:cNvPr>
          <p:cNvPicPr>
            <a:picLocks noGrp="1" noChangeAspect="1"/>
          </p:cNvPicPr>
          <p:nvPr>
            <p:ph idx="1"/>
          </p:nvPr>
        </p:nvPicPr>
        <p:blipFill>
          <a:blip r:embed="rId3"/>
          <a:stretch>
            <a:fillRect/>
          </a:stretch>
        </p:blipFill>
        <p:spPr>
          <a:xfrm>
            <a:off x="983672" y="1395179"/>
            <a:ext cx="9804940" cy="4822625"/>
          </a:xfrm>
        </p:spPr>
      </p:pic>
      <p:sp>
        <p:nvSpPr>
          <p:cNvPr id="4" name="Slide Number Placeholder 3">
            <a:extLst>
              <a:ext uri="{FF2B5EF4-FFF2-40B4-BE49-F238E27FC236}">
                <a16:creationId xmlns:a16="http://schemas.microsoft.com/office/drawing/2014/main" id="{C500EC20-38D3-DCF9-2588-E6A778ACC42A}"/>
              </a:ext>
            </a:extLst>
          </p:cNvPr>
          <p:cNvSpPr>
            <a:spLocks noGrp="1"/>
          </p:cNvSpPr>
          <p:nvPr>
            <p:ph type="sldNum" sz="quarter" idx="12"/>
          </p:nvPr>
        </p:nvSpPr>
        <p:spPr/>
        <p:txBody>
          <a:bodyPr/>
          <a:lstStyle/>
          <a:p>
            <a:fld id="{4BFFE000-E98C-F347-8097-11CF9B11A8F4}" type="slidenum">
              <a:rPr lang="en-US" smtClean="0"/>
              <a:t>20</a:t>
            </a:fld>
            <a:endParaRPr lang="en-US" dirty="0"/>
          </a:p>
        </p:txBody>
      </p:sp>
      <p:sp>
        <p:nvSpPr>
          <p:cNvPr id="7" name="TextBox 6">
            <a:extLst>
              <a:ext uri="{FF2B5EF4-FFF2-40B4-BE49-F238E27FC236}">
                <a16:creationId xmlns:a16="http://schemas.microsoft.com/office/drawing/2014/main" id="{5EF10871-9438-DB69-2669-F580F5BAFF6A}"/>
              </a:ext>
            </a:extLst>
          </p:cNvPr>
          <p:cNvSpPr txBox="1"/>
          <p:nvPr/>
        </p:nvSpPr>
        <p:spPr>
          <a:xfrm>
            <a:off x="1620988" y="6203945"/>
            <a:ext cx="8465121" cy="461665"/>
          </a:xfrm>
          <a:prstGeom prst="rect">
            <a:avLst/>
          </a:prstGeom>
          <a:noFill/>
        </p:spPr>
        <p:txBody>
          <a:bodyPr wrap="square" rtlCol="0">
            <a:spAutoFit/>
          </a:bodyPr>
          <a:lstStyle/>
          <a:p>
            <a:r>
              <a:rPr lang="en-US" sz="2400" b="1" dirty="0">
                <a:solidFill>
                  <a:srgbClr val="00B0F0"/>
                </a:solidFill>
              </a:rPr>
              <a:t>   Start strong		   Be strong		Stay strong</a:t>
            </a:r>
          </a:p>
        </p:txBody>
      </p:sp>
    </p:spTree>
    <p:extLst>
      <p:ext uri="{BB962C8B-B14F-4D97-AF65-F5344CB8AC3E}">
        <p14:creationId xmlns:p14="http://schemas.microsoft.com/office/powerpoint/2010/main" val="4166201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73AD3-82C8-56B9-FDB0-94526532180F}"/>
              </a:ext>
            </a:extLst>
          </p:cNvPr>
          <p:cNvSpPr>
            <a:spLocks noGrp="1"/>
          </p:cNvSpPr>
          <p:nvPr>
            <p:ph type="title"/>
          </p:nvPr>
        </p:nvSpPr>
        <p:spPr>
          <a:xfrm>
            <a:off x="373251" y="318630"/>
            <a:ext cx="10515600" cy="1325563"/>
          </a:xfrm>
        </p:spPr>
        <p:txBody>
          <a:bodyPr/>
          <a:lstStyle/>
          <a:p>
            <a:r>
              <a:rPr lang="en-US" b="1" dirty="0">
                <a:solidFill>
                  <a:srgbClr val="00B0F0"/>
                </a:solidFill>
              </a:rPr>
              <a:t>Let’s try it again. Power – 5 x in &gt;16 secs</a:t>
            </a:r>
            <a:endParaRPr lang="en-US" dirty="0"/>
          </a:p>
        </p:txBody>
      </p:sp>
      <p:sp>
        <p:nvSpPr>
          <p:cNvPr id="4" name="Slide Number Placeholder 3">
            <a:extLst>
              <a:ext uri="{FF2B5EF4-FFF2-40B4-BE49-F238E27FC236}">
                <a16:creationId xmlns:a16="http://schemas.microsoft.com/office/drawing/2014/main" id="{3B9588DC-2E1C-A2B8-955F-27612DA73D81}"/>
              </a:ext>
            </a:extLst>
          </p:cNvPr>
          <p:cNvSpPr>
            <a:spLocks noGrp="1"/>
          </p:cNvSpPr>
          <p:nvPr>
            <p:ph type="sldNum" sz="quarter" idx="12"/>
          </p:nvPr>
        </p:nvSpPr>
        <p:spPr/>
        <p:txBody>
          <a:bodyPr/>
          <a:lstStyle/>
          <a:p>
            <a:fld id="{4BFFE000-E98C-F347-8097-11CF9B11A8F4}" type="slidenum">
              <a:rPr lang="en-US" smtClean="0"/>
              <a:t>21</a:t>
            </a:fld>
            <a:endParaRPr lang="en-US" dirty="0"/>
          </a:p>
        </p:txBody>
      </p:sp>
      <p:pic>
        <p:nvPicPr>
          <p:cNvPr id="5" name="Picture 2" descr="Phases of the Sit-to-Stand movement. | Download Scientific Diagram">
            <a:extLst>
              <a:ext uri="{FF2B5EF4-FFF2-40B4-BE49-F238E27FC236}">
                <a16:creationId xmlns:a16="http://schemas.microsoft.com/office/drawing/2014/main" id="{E1A2A9E4-6F35-66B9-D279-76ED80652601}"/>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595423" y="1801609"/>
            <a:ext cx="10970227" cy="4535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8085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C00B9-8CA0-4759-5AC9-8908D3039FF9}"/>
              </a:ext>
            </a:extLst>
          </p:cNvPr>
          <p:cNvSpPr>
            <a:spLocks noGrp="1"/>
          </p:cNvSpPr>
          <p:nvPr>
            <p:ph type="title"/>
          </p:nvPr>
        </p:nvSpPr>
        <p:spPr>
          <a:xfrm>
            <a:off x="838200" y="778080"/>
            <a:ext cx="10515600" cy="1325563"/>
          </a:xfrm>
        </p:spPr>
        <p:txBody>
          <a:bodyPr/>
          <a:lstStyle/>
          <a:p>
            <a:r>
              <a:rPr lang="en-US" b="1" dirty="0">
                <a:solidFill>
                  <a:srgbClr val="00B0F0"/>
                </a:solidFill>
              </a:rPr>
              <a:t>Acknowledgements:</a:t>
            </a:r>
          </a:p>
        </p:txBody>
      </p:sp>
      <p:sp>
        <p:nvSpPr>
          <p:cNvPr id="3" name="Content Placeholder 2">
            <a:extLst>
              <a:ext uri="{FF2B5EF4-FFF2-40B4-BE49-F238E27FC236}">
                <a16:creationId xmlns:a16="http://schemas.microsoft.com/office/drawing/2014/main" id="{09CCB464-12B8-D2A8-051F-C0BCFDC5D876}"/>
              </a:ext>
            </a:extLst>
          </p:cNvPr>
          <p:cNvSpPr>
            <a:spLocks noGrp="1"/>
          </p:cNvSpPr>
          <p:nvPr>
            <p:ph idx="1"/>
          </p:nvPr>
        </p:nvSpPr>
        <p:spPr>
          <a:xfrm>
            <a:off x="838200" y="2121054"/>
            <a:ext cx="10515600" cy="4235296"/>
          </a:xfrm>
        </p:spPr>
        <p:txBody>
          <a:bodyPr>
            <a:normAutofit/>
          </a:bodyPr>
          <a:lstStyle/>
          <a:p>
            <a:pPr>
              <a:buFont typeface="Wingdings" pitchFamily="2" charset="2"/>
              <a:buChar char="§"/>
            </a:pPr>
            <a:r>
              <a:rPr lang="en-US" sz="3200" dirty="0"/>
              <a:t>PEMRIG team for putting on such a good day’s learning.</a:t>
            </a:r>
          </a:p>
          <a:p>
            <a:pPr>
              <a:buFont typeface="Wingdings" pitchFamily="2" charset="2"/>
              <a:buChar char="§"/>
            </a:pPr>
            <a:r>
              <a:rPr lang="en-US" sz="3200" dirty="0"/>
              <a:t>People with Parkinson’s and colleagues who ask questions.</a:t>
            </a:r>
          </a:p>
          <a:p>
            <a:pPr>
              <a:buFont typeface="Wingdings" pitchFamily="2" charset="2"/>
              <a:buChar char="§"/>
            </a:pPr>
            <a:r>
              <a:rPr lang="en-US" sz="3200" dirty="0"/>
              <a:t>People who research the subject who provide some answers.</a:t>
            </a:r>
          </a:p>
          <a:p>
            <a:pPr>
              <a:buFont typeface="Wingdings" pitchFamily="2" charset="2"/>
              <a:buChar char="§"/>
            </a:pPr>
            <a:endParaRPr lang="en-US" sz="3200" dirty="0"/>
          </a:p>
          <a:p>
            <a:pPr marL="0" indent="0" algn="ctr">
              <a:buNone/>
            </a:pPr>
            <a:r>
              <a:rPr lang="en-US" sz="4400" b="1" dirty="0">
                <a:solidFill>
                  <a:srgbClr val="00B0F0"/>
                </a:solidFill>
              </a:rPr>
              <a:t>Any questions?</a:t>
            </a:r>
          </a:p>
        </p:txBody>
      </p:sp>
      <p:sp>
        <p:nvSpPr>
          <p:cNvPr id="8" name="Slide Number Placeholder 7">
            <a:extLst>
              <a:ext uri="{FF2B5EF4-FFF2-40B4-BE49-F238E27FC236}">
                <a16:creationId xmlns:a16="http://schemas.microsoft.com/office/drawing/2014/main" id="{E766C5A8-403E-C17C-F1A4-E7E397E8535E}"/>
              </a:ext>
            </a:extLst>
          </p:cNvPr>
          <p:cNvSpPr>
            <a:spLocks noGrp="1"/>
          </p:cNvSpPr>
          <p:nvPr>
            <p:ph type="sldNum" sz="quarter" idx="12"/>
          </p:nvPr>
        </p:nvSpPr>
        <p:spPr/>
        <p:txBody>
          <a:bodyPr/>
          <a:lstStyle/>
          <a:p>
            <a:fld id="{4BFFE000-E98C-F347-8097-11CF9B11A8F4}" type="slidenum">
              <a:rPr lang="en-US" smtClean="0"/>
              <a:t>22</a:t>
            </a:fld>
            <a:endParaRPr lang="en-US"/>
          </a:p>
        </p:txBody>
      </p:sp>
    </p:spTree>
    <p:extLst>
      <p:ext uri="{BB962C8B-B14F-4D97-AF65-F5344CB8AC3E}">
        <p14:creationId xmlns:p14="http://schemas.microsoft.com/office/powerpoint/2010/main" val="26575353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53ECF-3515-277E-2916-57DC5090315A}"/>
              </a:ext>
            </a:extLst>
          </p:cNvPr>
          <p:cNvSpPr>
            <a:spLocks noGrp="1"/>
          </p:cNvSpPr>
          <p:nvPr>
            <p:ph type="title"/>
          </p:nvPr>
        </p:nvSpPr>
        <p:spPr>
          <a:xfrm>
            <a:off x="311257" y="459083"/>
            <a:ext cx="10515600" cy="644525"/>
          </a:xfrm>
        </p:spPr>
        <p:txBody>
          <a:bodyPr>
            <a:noAutofit/>
          </a:bodyPr>
          <a:lstStyle/>
          <a:p>
            <a:r>
              <a:rPr lang="en-US" b="1" dirty="0">
                <a:solidFill>
                  <a:srgbClr val="00B0F0"/>
                </a:solidFill>
              </a:rPr>
              <a:t>References</a:t>
            </a:r>
          </a:p>
        </p:txBody>
      </p:sp>
      <p:sp>
        <p:nvSpPr>
          <p:cNvPr id="3" name="Content Placeholder 2">
            <a:extLst>
              <a:ext uri="{FF2B5EF4-FFF2-40B4-BE49-F238E27FC236}">
                <a16:creationId xmlns:a16="http://schemas.microsoft.com/office/drawing/2014/main" id="{B6475AB5-21A0-327C-3F30-367BE8A82D73}"/>
              </a:ext>
            </a:extLst>
          </p:cNvPr>
          <p:cNvSpPr>
            <a:spLocks noGrp="1"/>
          </p:cNvSpPr>
          <p:nvPr>
            <p:ph idx="1"/>
          </p:nvPr>
        </p:nvSpPr>
        <p:spPr>
          <a:xfrm>
            <a:off x="139483" y="1432413"/>
            <a:ext cx="11995688" cy="5145439"/>
          </a:xfrm>
        </p:spPr>
        <p:txBody>
          <a:bodyPr>
            <a:noAutofit/>
          </a:bodyPr>
          <a:lstStyle/>
          <a:p>
            <a:pPr marL="324000" indent="-324000">
              <a:spcBef>
                <a:spcPts val="400"/>
              </a:spcBef>
              <a:buFont typeface="+mj-lt"/>
              <a:buAutoNum type="arabicPeriod"/>
            </a:pPr>
            <a:r>
              <a:rPr lang="en-GB" sz="950" b="1" i="0" dirty="0">
                <a:solidFill>
                  <a:srgbClr val="000000"/>
                </a:solidFill>
                <a:effectLst/>
              </a:rPr>
              <a:t>Ernst M, </a:t>
            </a:r>
            <a:r>
              <a:rPr lang="en-GB" sz="950" b="1" i="0" dirty="0" err="1">
                <a:solidFill>
                  <a:srgbClr val="000000"/>
                </a:solidFill>
                <a:effectLst/>
              </a:rPr>
              <a:t>Folkerts</a:t>
            </a:r>
            <a:r>
              <a:rPr lang="en-GB" sz="950" b="1" i="0" dirty="0">
                <a:solidFill>
                  <a:srgbClr val="000000"/>
                </a:solidFill>
                <a:effectLst/>
              </a:rPr>
              <a:t> A-K, Gollan R, </a:t>
            </a:r>
            <a:r>
              <a:rPr lang="en-GB" sz="950" b="1" i="1" dirty="0">
                <a:solidFill>
                  <a:srgbClr val="000000"/>
                </a:solidFill>
                <a:effectLst/>
              </a:rPr>
              <a:t>et al </a:t>
            </a:r>
            <a:r>
              <a:rPr lang="en-GB" sz="950" b="1" dirty="0">
                <a:solidFill>
                  <a:srgbClr val="000000"/>
                </a:solidFill>
                <a:effectLst/>
              </a:rPr>
              <a:t>(2023)</a:t>
            </a:r>
            <a:r>
              <a:rPr lang="en-GB" sz="950" b="1" i="0" dirty="0">
                <a:solidFill>
                  <a:srgbClr val="000000"/>
                </a:solidFill>
                <a:effectLst/>
              </a:rPr>
              <a:t>. </a:t>
            </a:r>
            <a:r>
              <a:rPr lang="en-GB" sz="950" b="0" i="0" dirty="0">
                <a:solidFill>
                  <a:srgbClr val="000000"/>
                </a:solidFill>
                <a:effectLst/>
              </a:rPr>
              <a:t>Physical exercise for people with Parkinson’s disease: a systematic review and network meta‐analysis. Cochrane Database of Systematic Reviews 2023, Issue 1. Art. No.: CD013856. DOI: 10.1002/14651858.CD013856.pub2. Accessed 24 August 2024</a:t>
            </a:r>
          </a:p>
          <a:p>
            <a:pPr marL="324000" indent="-324000">
              <a:spcBef>
                <a:spcPts val="400"/>
              </a:spcBef>
              <a:buFont typeface="+mj-lt"/>
              <a:buAutoNum type="arabicPeriod"/>
            </a:pPr>
            <a:r>
              <a:rPr lang="en-US" sz="950" b="1" dirty="0" err="1">
                <a:cs typeface="Arial" panose="020B0604020202020204" pitchFamily="34" charset="0"/>
              </a:rPr>
              <a:t>McConaghy</a:t>
            </a:r>
            <a:r>
              <a:rPr lang="en-US" sz="950" b="1" dirty="0">
                <a:cs typeface="Arial" panose="020B0604020202020204" pitchFamily="34" charset="0"/>
              </a:rPr>
              <a:t> M (2014). </a:t>
            </a:r>
            <a:r>
              <a:rPr lang="en-US" sz="950" i="1" dirty="0">
                <a:cs typeface="Arial" panose="020B0604020202020204" pitchFamily="34" charset="0"/>
              </a:rPr>
              <a:t>The new Parkinson's’ treatment: Exercise is medicine. </a:t>
            </a:r>
            <a:r>
              <a:rPr lang="en-US" sz="950" dirty="0">
                <a:cs typeface="Arial" panose="020B0604020202020204" pitchFamily="34" charset="0"/>
              </a:rPr>
              <a:t>Publish-Me, New South Wales</a:t>
            </a:r>
          </a:p>
          <a:p>
            <a:pPr marL="324000" indent="-324000">
              <a:spcBef>
                <a:spcPts val="400"/>
              </a:spcBef>
              <a:buFont typeface="+mj-lt"/>
              <a:buAutoNum type="arabicPeriod"/>
            </a:pPr>
            <a:r>
              <a:rPr lang="en-GB" sz="950" b="1" dirty="0">
                <a:cs typeface="Arial" panose="020B0604020202020204" pitchFamily="34" charset="0"/>
              </a:rPr>
              <a:t>Parkinson’s UK (2017).</a:t>
            </a:r>
            <a:r>
              <a:rPr lang="en-GB" sz="950" dirty="0">
                <a:cs typeface="Arial" panose="020B0604020202020204" pitchFamily="34" charset="0"/>
              </a:rPr>
              <a:t> The Exercise Framework support for people with Parkinson’s. Accessed at: </a:t>
            </a:r>
            <a:r>
              <a:rPr lang="en-GB" sz="950" u="sng" dirty="0">
                <a:cs typeface="Arial" panose="020B0604020202020204" pitchFamily="34" charset="0"/>
                <a:hlinkClick r:id="rId2"/>
              </a:rPr>
              <a:t>www.parkinsons.org.uk/information-and-support/parkinsons-exercise-framework</a:t>
            </a:r>
            <a:r>
              <a:rPr lang="en-GB" sz="950" dirty="0">
                <a:cs typeface="Arial" panose="020B0604020202020204" pitchFamily="34" charset="0"/>
              </a:rPr>
              <a:t> 16.08.2024.</a:t>
            </a:r>
          </a:p>
          <a:p>
            <a:pPr marL="324000" indent="-324000">
              <a:spcBef>
                <a:spcPts val="400"/>
              </a:spcBef>
              <a:buFont typeface="+mj-lt"/>
              <a:buAutoNum type="arabicPeriod"/>
            </a:pPr>
            <a:r>
              <a:rPr lang="en-GB" sz="950" b="1" dirty="0">
                <a:cs typeface="Arial" panose="020B0604020202020204" pitchFamily="34" charset="0"/>
              </a:rPr>
              <a:t>Parkinson’s Foundation and the American College of Sports Medicine (2021). </a:t>
            </a:r>
            <a:r>
              <a:rPr lang="en-GB" sz="950" dirty="0">
                <a:cs typeface="Arial" panose="020B0604020202020204" pitchFamily="34" charset="0"/>
              </a:rPr>
              <a:t>Parkinson’s Exercise recommendations. Accessed at: </a:t>
            </a:r>
            <a:r>
              <a:rPr lang="en-GB" sz="950" dirty="0">
                <a:cs typeface="Arial" panose="020B0604020202020204" pitchFamily="34" charset="0"/>
                <a:hlinkClick r:id="rId3"/>
              </a:rPr>
              <a:t>https://www.parkinson.org/resources-support/professionals/resources/exercise-professionals 16.08.2024</a:t>
            </a:r>
            <a:r>
              <a:rPr lang="en-GB" sz="950" dirty="0">
                <a:cs typeface="Arial" panose="020B0604020202020204" pitchFamily="34" charset="0"/>
              </a:rPr>
              <a:t>.</a:t>
            </a:r>
          </a:p>
          <a:p>
            <a:pPr marL="324000" indent="-324000">
              <a:spcBef>
                <a:spcPts val="400"/>
              </a:spcBef>
              <a:buFont typeface="+mj-lt"/>
              <a:buAutoNum type="arabicPeriod"/>
            </a:pPr>
            <a:r>
              <a:rPr lang="en-GB" sz="950" b="1" i="0" dirty="0" err="1">
                <a:effectLst/>
                <a:highlight>
                  <a:srgbClr val="FFFFFF"/>
                </a:highlight>
              </a:rPr>
              <a:t>Degens</a:t>
            </a:r>
            <a:r>
              <a:rPr lang="en-GB" sz="950" b="1" i="0" dirty="0">
                <a:effectLst/>
                <a:highlight>
                  <a:srgbClr val="FFFFFF"/>
                </a:highlight>
              </a:rPr>
              <a:t> H (2019). </a:t>
            </a:r>
            <a:r>
              <a:rPr lang="en-GB" sz="950" i="1" dirty="0">
                <a:highlight>
                  <a:srgbClr val="FFFFFF"/>
                </a:highlight>
              </a:rPr>
              <a:t>Muscle and Exercise Physiology Ed: </a:t>
            </a:r>
            <a:r>
              <a:rPr lang="en-GB" sz="950" i="0" dirty="0">
                <a:effectLst/>
                <a:highlight>
                  <a:srgbClr val="FFFFFF"/>
                </a:highlight>
              </a:rPr>
              <a:t>Jerzy A. </a:t>
            </a:r>
            <a:r>
              <a:rPr lang="en-GB" sz="950" i="0" dirty="0" err="1">
                <a:effectLst/>
                <a:highlight>
                  <a:srgbClr val="FFFFFF"/>
                </a:highlight>
              </a:rPr>
              <a:t>Zoladz</a:t>
            </a:r>
            <a:r>
              <a:rPr lang="en-GB" sz="950" i="0" dirty="0">
                <a:effectLst/>
                <a:highlight>
                  <a:srgbClr val="FFFFFF"/>
                </a:highlight>
              </a:rPr>
              <a:t>, </a:t>
            </a:r>
            <a:r>
              <a:rPr lang="en-GB" sz="950" i="0" dirty="0" err="1">
                <a:effectLst/>
                <a:highlight>
                  <a:srgbClr val="FFFFFF"/>
                </a:highlight>
              </a:rPr>
              <a:t>Aca</a:t>
            </a:r>
            <a:r>
              <a:rPr lang="en-GB" sz="950" i="1" dirty="0" err="1">
                <a:highlight>
                  <a:srgbClr val="FFFFFF"/>
                </a:highlight>
              </a:rPr>
              <a:t>Chapter</a:t>
            </a:r>
            <a:r>
              <a:rPr lang="en-GB" sz="950" i="1" dirty="0">
                <a:highlight>
                  <a:srgbClr val="FFFFFF"/>
                </a:highlight>
              </a:rPr>
              <a:t> 19 - Human Ageing: Impact on Muscle Force and Power. </a:t>
            </a:r>
            <a:r>
              <a:rPr lang="en-GB" sz="950" dirty="0">
                <a:highlight>
                  <a:srgbClr val="FFFFFF"/>
                </a:highlight>
              </a:rPr>
              <a:t>Aca</a:t>
            </a:r>
            <a:r>
              <a:rPr lang="en-GB" sz="950" i="0" dirty="0">
                <a:effectLst/>
                <a:highlight>
                  <a:srgbClr val="FFFFFF"/>
                </a:highlight>
              </a:rPr>
              <a:t>demic Press, Pages 423-432,</a:t>
            </a:r>
          </a:p>
          <a:p>
            <a:pPr marL="324000" indent="-324000">
              <a:spcBef>
                <a:spcPts val="400"/>
              </a:spcBef>
              <a:buFont typeface="+mj-lt"/>
              <a:buAutoNum type="arabicPeriod"/>
            </a:pPr>
            <a:r>
              <a:rPr lang="en-GB" sz="950" b="1" i="0" dirty="0" err="1">
                <a:solidFill>
                  <a:srgbClr val="212121"/>
                </a:solidFill>
                <a:effectLst/>
                <a:highlight>
                  <a:srgbClr val="FFFFFF"/>
                </a:highlight>
              </a:rPr>
              <a:t>Rantanen</a:t>
            </a:r>
            <a:r>
              <a:rPr lang="en-GB" sz="950" b="1" i="0" dirty="0">
                <a:solidFill>
                  <a:srgbClr val="212121"/>
                </a:solidFill>
                <a:effectLst/>
                <a:highlight>
                  <a:srgbClr val="FFFFFF"/>
                </a:highlight>
              </a:rPr>
              <a:t> T, </a:t>
            </a:r>
            <a:r>
              <a:rPr lang="en-GB" sz="950" b="1" i="0" dirty="0" err="1">
                <a:solidFill>
                  <a:srgbClr val="212121"/>
                </a:solidFill>
                <a:effectLst/>
                <a:highlight>
                  <a:srgbClr val="FFFFFF"/>
                </a:highlight>
              </a:rPr>
              <a:t>Avlund</a:t>
            </a:r>
            <a:r>
              <a:rPr lang="en-GB" sz="950" b="1" i="0" dirty="0">
                <a:solidFill>
                  <a:srgbClr val="212121"/>
                </a:solidFill>
                <a:effectLst/>
                <a:highlight>
                  <a:srgbClr val="FFFFFF"/>
                </a:highlight>
              </a:rPr>
              <a:t> K, </a:t>
            </a:r>
            <a:r>
              <a:rPr lang="en-GB" sz="950" b="1" i="0" dirty="0" err="1">
                <a:solidFill>
                  <a:srgbClr val="212121"/>
                </a:solidFill>
                <a:effectLst/>
                <a:highlight>
                  <a:srgbClr val="FFFFFF"/>
                </a:highlight>
              </a:rPr>
              <a:t>Suominen</a:t>
            </a:r>
            <a:r>
              <a:rPr lang="en-GB" sz="950" b="1" i="0" dirty="0">
                <a:solidFill>
                  <a:srgbClr val="212121"/>
                </a:solidFill>
                <a:effectLst/>
                <a:highlight>
                  <a:srgbClr val="FFFFFF"/>
                </a:highlight>
              </a:rPr>
              <a:t> H, </a:t>
            </a:r>
            <a:r>
              <a:rPr lang="en-GB" sz="950" b="1" i="1" dirty="0">
                <a:solidFill>
                  <a:srgbClr val="212121"/>
                </a:solidFill>
                <a:effectLst/>
                <a:highlight>
                  <a:srgbClr val="FFFFFF"/>
                </a:highlight>
              </a:rPr>
              <a:t>et al </a:t>
            </a:r>
            <a:r>
              <a:rPr lang="en-GB" sz="950" b="1" i="0" dirty="0">
                <a:solidFill>
                  <a:srgbClr val="212121"/>
                </a:solidFill>
                <a:effectLst/>
                <a:highlight>
                  <a:srgbClr val="FFFFFF"/>
                </a:highlight>
              </a:rPr>
              <a:t>(2002). </a:t>
            </a:r>
            <a:r>
              <a:rPr lang="en-GB" sz="950" i="0" dirty="0">
                <a:solidFill>
                  <a:srgbClr val="212121"/>
                </a:solidFill>
                <a:effectLst/>
                <a:highlight>
                  <a:srgbClr val="FFFFFF"/>
                </a:highlight>
              </a:rPr>
              <a:t>Muscle strength as a predictor of onset of ADL dependence in people aged 75 years. Aging Clin Exp Res; 14 (3 </a:t>
            </a:r>
            <a:r>
              <a:rPr lang="en-GB" sz="950" i="0" dirty="0" err="1">
                <a:solidFill>
                  <a:srgbClr val="212121"/>
                </a:solidFill>
                <a:effectLst/>
                <a:highlight>
                  <a:srgbClr val="FFFFFF"/>
                </a:highlight>
              </a:rPr>
              <a:t>Suppl</a:t>
            </a:r>
            <a:r>
              <a:rPr lang="en-GB" sz="950" i="0" dirty="0">
                <a:solidFill>
                  <a:srgbClr val="212121"/>
                </a:solidFill>
                <a:effectLst/>
                <a:highlight>
                  <a:srgbClr val="FFFFFF"/>
                </a:highlight>
              </a:rPr>
              <a:t>):10-5.</a:t>
            </a:r>
          </a:p>
          <a:p>
            <a:pPr marL="324000" indent="-324000">
              <a:spcBef>
                <a:spcPts val="400"/>
              </a:spcBef>
              <a:buFont typeface="+mj-lt"/>
              <a:buAutoNum type="arabicPeriod"/>
            </a:pPr>
            <a:r>
              <a:rPr lang="en-GB" sz="950" b="1" i="0" dirty="0">
                <a:effectLst/>
              </a:rPr>
              <a:t>Momma H, Kawakami R, Honda T</a:t>
            </a:r>
            <a:r>
              <a:rPr lang="en-GB" sz="950" b="1" i="1" dirty="0">
                <a:effectLst/>
              </a:rPr>
              <a:t>, et al </a:t>
            </a:r>
            <a:r>
              <a:rPr lang="en-GB" sz="950" b="1" dirty="0">
                <a:effectLst/>
              </a:rPr>
              <a:t>(2022). </a:t>
            </a:r>
            <a:r>
              <a:rPr lang="en-GB" sz="950" b="0" i="0" dirty="0">
                <a:effectLst/>
              </a:rPr>
              <a:t>Muscle-strengthening activities are associated with lower risk and mortality in major non-communicable diseases: a systematic review and meta-analysis of cohort studies. </a:t>
            </a:r>
            <a:r>
              <a:rPr lang="en-GB" sz="950" b="0" i="1" dirty="0">
                <a:effectLst/>
              </a:rPr>
              <a:t>British Journal of Sports Medicine, </a:t>
            </a:r>
            <a:r>
              <a:rPr lang="en-GB" sz="950" b="1" i="0" dirty="0">
                <a:effectLst/>
              </a:rPr>
              <a:t>56: </a:t>
            </a:r>
            <a:r>
              <a:rPr lang="en-GB" sz="950" b="0" i="0" dirty="0">
                <a:effectLst/>
              </a:rPr>
              <a:t>755-763.</a:t>
            </a:r>
          </a:p>
          <a:p>
            <a:pPr marL="324000" indent="-324000">
              <a:spcBef>
                <a:spcPts val="400"/>
              </a:spcBef>
              <a:buFont typeface="+mj-lt"/>
              <a:buAutoNum type="arabicPeriod"/>
            </a:pPr>
            <a:r>
              <a:rPr lang="en-GB" sz="950" b="1" i="0" dirty="0">
                <a:effectLst/>
              </a:rPr>
              <a:t>Chang H, Kim K, Jung Y-J, Kato M (2017). </a:t>
            </a:r>
            <a:r>
              <a:rPr lang="en-GB" sz="950" i="0" dirty="0">
                <a:effectLst/>
              </a:rPr>
              <a:t>Effects of acute high-Intensity resistance exercise on cognitive function and oxygenation in prefrontal cortex. Phys Act </a:t>
            </a:r>
            <a:r>
              <a:rPr lang="en-GB" sz="950" i="0" dirty="0" err="1">
                <a:effectLst/>
              </a:rPr>
              <a:t>Nutr</a:t>
            </a:r>
            <a:r>
              <a:rPr lang="en-GB" sz="950" i="0" dirty="0">
                <a:effectLst/>
              </a:rPr>
              <a:t>. 21 (2): 1 - 8.  </a:t>
            </a:r>
          </a:p>
          <a:p>
            <a:pPr marL="324000" indent="-324000">
              <a:spcBef>
                <a:spcPts val="400"/>
              </a:spcBef>
              <a:buFont typeface="+mj-lt"/>
              <a:buAutoNum type="arabicPeriod"/>
            </a:pPr>
            <a:r>
              <a:rPr lang="en-GB" sz="950" b="1" i="0" dirty="0">
                <a:effectLst/>
              </a:rPr>
              <a:t>Herold F, </a:t>
            </a:r>
            <a:r>
              <a:rPr lang="en-GB" sz="950" b="1" i="0" dirty="0" err="1">
                <a:effectLst/>
              </a:rPr>
              <a:t>Törpel</a:t>
            </a:r>
            <a:r>
              <a:rPr lang="en-GB" sz="950" b="1" i="0" dirty="0">
                <a:effectLst/>
              </a:rPr>
              <a:t> A, </a:t>
            </a:r>
            <a:r>
              <a:rPr lang="en-GB" sz="950" b="1" i="0" dirty="0" err="1">
                <a:effectLst/>
              </a:rPr>
              <a:t>Schega</a:t>
            </a:r>
            <a:r>
              <a:rPr lang="en-GB" sz="950" b="1" i="0" dirty="0">
                <a:effectLst/>
              </a:rPr>
              <a:t> L. </a:t>
            </a:r>
            <a:r>
              <a:rPr lang="en-GB" sz="950" b="1" i="1" dirty="0">
                <a:effectLst/>
              </a:rPr>
              <a:t>et al.</a:t>
            </a:r>
            <a:r>
              <a:rPr lang="en-GB" sz="950" b="1" i="0" dirty="0">
                <a:effectLst/>
              </a:rPr>
              <a:t> (2019). </a:t>
            </a:r>
            <a:r>
              <a:rPr lang="en-GB" sz="950" b="0" i="0" dirty="0">
                <a:effectLst/>
              </a:rPr>
              <a:t>Functional and/or structural brain changes in response to resistance exercises and resistance training lead to cognitive improvements – a systematic review. </a:t>
            </a:r>
            <a:r>
              <a:rPr lang="en-GB" sz="950" b="0" i="1" dirty="0" err="1">
                <a:effectLst/>
              </a:rPr>
              <a:t>Eur</a:t>
            </a:r>
            <a:r>
              <a:rPr lang="en-GB" sz="950" b="0" i="1" dirty="0">
                <a:effectLst/>
              </a:rPr>
              <a:t> Rev Aging Phys Act</a:t>
            </a:r>
            <a:r>
              <a:rPr lang="en-GB" sz="950" b="0" i="0" dirty="0">
                <a:effectLst/>
              </a:rPr>
              <a:t> </a:t>
            </a:r>
            <a:r>
              <a:rPr lang="en-GB" sz="950" b="1" i="0" dirty="0">
                <a:effectLst/>
              </a:rPr>
              <a:t>16</a:t>
            </a:r>
            <a:r>
              <a:rPr lang="en-GB" sz="950" b="0" i="0" dirty="0">
                <a:effectLst/>
              </a:rPr>
              <a:t>, 10 (2019). </a:t>
            </a:r>
            <a:r>
              <a:rPr lang="en-GB" sz="950" b="0" i="0" dirty="0">
                <a:effectLst/>
                <a:hlinkClick r:id="rId4"/>
              </a:rPr>
              <a:t>https://doi.org/10.1186/s11556-019-0217-2</a:t>
            </a:r>
            <a:r>
              <a:rPr lang="en-GB" sz="950" b="0" i="0" dirty="0">
                <a:effectLst/>
              </a:rPr>
              <a:t>.</a:t>
            </a:r>
          </a:p>
          <a:p>
            <a:pPr marL="324000" indent="-324000">
              <a:spcBef>
                <a:spcPts val="400"/>
              </a:spcBef>
              <a:buFont typeface="+mj-lt"/>
              <a:buAutoNum type="arabicPeriod"/>
            </a:pPr>
            <a:r>
              <a:rPr lang="en-GB" sz="950" b="1" i="0" dirty="0">
                <a:effectLst/>
              </a:rPr>
              <a:t>Liu-Ambrose T, </a:t>
            </a:r>
            <a:r>
              <a:rPr lang="en-GB" sz="950" b="1" i="0" dirty="0" err="1">
                <a:effectLst/>
              </a:rPr>
              <a:t>Nagamatsu</a:t>
            </a:r>
            <a:r>
              <a:rPr lang="en-GB" sz="950" b="1" i="0" dirty="0">
                <a:effectLst/>
              </a:rPr>
              <a:t> LS, Graf P, </a:t>
            </a:r>
            <a:r>
              <a:rPr lang="en-GB" sz="950" b="1" i="1" dirty="0">
                <a:effectLst/>
              </a:rPr>
              <a:t>et al </a:t>
            </a:r>
            <a:r>
              <a:rPr lang="en-GB" sz="950" b="1" dirty="0">
                <a:effectLst/>
              </a:rPr>
              <a:t>(2010). </a:t>
            </a:r>
            <a:r>
              <a:rPr lang="en-GB" sz="950" b="0" i="0" dirty="0">
                <a:effectLst/>
              </a:rPr>
              <a:t>Resistance Training and Executive Functions: A 12-Month Randomized Controlled Trial. </a:t>
            </a:r>
            <a:r>
              <a:rPr lang="en-GB" sz="950" b="0" i="1" dirty="0">
                <a:effectLst/>
              </a:rPr>
              <a:t>Arch Intern Med.</a:t>
            </a:r>
            <a:r>
              <a:rPr lang="en-GB" sz="950" b="0" i="0" dirty="0">
                <a:effectLst/>
              </a:rPr>
              <a:t> 2010;170(2):170–178. doi:10.1001/archinternmed.2009.494</a:t>
            </a:r>
          </a:p>
          <a:p>
            <a:pPr marL="324000" indent="-324000">
              <a:spcBef>
                <a:spcPts val="400"/>
              </a:spcBef>
              <a:buFont typeface="+mj-lt"/>
              <a:buAutoNum type="arabicPeriod"/>
            </a:pPr>
            <a:r>
              <a:rPr lang="en-GB" sz="950" b="1" i="0" dirty="0">
                <a:solidFill>
                  <a:srgbClr val="212121"/>
                </a:solidFill>
                <a:effectLst/>
              </a:rPr>
              <a:t>Paul SS, Canning CG, Sherrington C, </a:t>
            </a:r>
            <a:r>
              <a:rPr lang="en-GB" sz="950" b="1" i="1" dirty="0">
                <a:solidFill>
                  <a:srgbClr val="212121"/>
                </a:solidFill>
                <a:effectLst/>
              </a:rPr>
              <a:t>et al </a:t>
            </a:r>
            <a:r>
              <a:rPr lang="en-GB" sz="950" b="1" i="0" dirty="0">
                <a:solidFill>
                  <a:srgbClr val="212121"/>
                </a:solidFill>
                <a:effectLst/>
              </a:rPr>
              <a:t>(2012).</a:t>
            </a:r>
            <a:r>
              <a:rPr lang="en-GB" sz="950" b="0" i="0" dirty="0">
                <a:solidFill>
                  <a:srgbClr val="212121"/>
                </a:solidFill>
                <a:effectLst/>
              </a:rPr>
              <a:t> Reduced muscle strength is the major determinant of reduced leg muscle power in Parkinson's disease. Parkinsonism </a:t>
            </a:r>
            <a:r>
              <a:rPr lang="en-GB" sz="950" b="0" i="0" dirty="0" err="1">
                <a:solidFill>
                  <a:srgbClr val="212121"/>
                </a:solidFill>
                <a:effectLst/>
              </a:rPr>
              <a:t>Relat</a:t>
            </a:r>
            <a:r>
              <a:rPr lang="en-GB" sz="950" b="0" i="0" dirty="0">
                <a:solidFill>
                  <a:srgbClr val="212121"/>
                </a:solidFill>
                <a:effectLst/>
              </a:rPr>
              <a:t> </a:t>
            </a:r>
            <a:r>
              <a:rPr lang="en-GB" sz="950" b="0" i="0" dirty="0" err="1">
                <a:solidFill>
                  <a:srgbClr val="212121"/>
                </a:solidFill>
                <a:effectLst/>
              </a:rPr>
              <a:t>Disord</a:t>
            </a:r>
            <a:r>
              <a:rPr lang="en-GB" sz="950" b="0" i="0" dirty="0">
                <a:solidFill>
                  <a:srgbClr val="212121"/>
                </a:solidFill>
                <a:effectLst/>
              </a:rPr>
              <a:t>. 2012 Sep;18(8):974-7.</a:t>
            </a:r>
          </a:p>
          <a:p>
            <a:pPr marL="324000" indent="-324000">
              <a:spcBef>
                <a:spcPts val="400"/>
              </a:spcBef>
              <a:buFont typeface="+mj-lt"/>
              <a:buAutoNum type="arabicPeriod"/>
            </a:pPr>
            <a:r>
              <a:rPr lang="en-GB" sz="950" b="1" i="0" dirty="0" err="1">
                <a:effectLst/>
              </a:rPr>
              <a:t>Clael</a:t>
            </a:r>
            <a:r>
              <a:rPr lang="en-GB" sz="950" b="1" i="0" dirty="0">
                <a:effectLst/>
              </a:rPr>
              <a:t> S, </a:t>
            </a:r>
            <a:r>
              <a:rPr lang="en-GB" sz="950" b="1" i="0" dirty="0" err="1">
                <a:effectLst/>
              </a:rPr>
              <a:t>Brandao</a:t>
            </a:r>
            <a:r>
              <a:rPr lang="en-GB" sz="950" b="1" i="0" dirty="0">
                <a:effectLst/>
              </a:rPr>
              <a:t> E, </a:t>
            </a:r>
            <a:r>
              <a:rPr lang="en-GB" sz="950" b="1" i="0" dirty="0" err="1">
                <a:effectLst/>
              </a:rPr>
              <a:t>Caland</a:t>
            </a:r>
            <a:r>
              <a:rPr lang="en-GB" sz="950" b="1" i="0" dirty="0">
                <a:effectLst/>
              </a:rPr>
              <a:t> L </a:t>
            </a:r>
            <a:r>
              <a:rPr lang="en-GB" sz="950" b="1" i="1" dirty="0">
                <a:effectLst/>
              </a:rPr>
              <a:t>et al </a:t>
            </a:r>
            <a:r>
              <a:rPr lang="en-GB" sz="950" b="1" dirty="0">
                <a:effectLst/>
              </a:rPr>
              <a:t>(2018)</a:t>
            </a:r>
            <a:r>
              <a:rPr lang="en-GB" sz="950" b="1" i="0" dirty="0">
                <a:effectLst/>
              </a:rPr>
              <a:t>. </a:t>
            </a:r>
            <a:r>
              <a:rPr lang="en-GB" sz="950" b="0" i="0" dirty="0">
                <a:effectLst/>
              </a:rPr>
              <a:t>Association of strength and physical functions in people with Parkinson's disease. </a:t>
            </a:r>
            <a:r>
              <a:rPr lang="en-GB" sz="950" b="0" i="0" dirty="0" err="1">
                <a:effectLst/>
              </a:rPr>
              <a:t>Neurosci</a:t>
            </a:r>
            <a:r>
              <a:rPr lang="en-GB" sz="950" b="0" i="0" dirty="0">
                <a:effectLst/>
              </a:rPr>
              <a:t>. J; DOI: 10.1155/2018/8507018</a:t>
            </a:r>
            <a:r>
              <a:rPr lang="en-GB" sz="950" dirty="0"/>
              <a:t>.</a:t>
            </a:r>
            <a:endParaRPr lang="en-GB" sz="950" b="1" dirty="0"/>
          </a:p>
          <a:p>
            <a:pPr marL="324000" indent="-324000">
              <a:spcBef>
                <a:spcPts val="400"/>
              </a:spcBef>
              <a:buFont typeface="+mj-lt"/>
              <a:buAutoNum type="arabicPeriod"/>
            </a:pPr>
            <a:r>
              <a:rPr lang="en-GB" sz="950" b="1" dirty="0"/>
              <a:t>Ni M, </a:t>
            </a:r>
            <a:r>
              <a:rPr lang="en-GB" sz="950" b="1" dirty="0" err="1"/>
              <a:t>Signorile</a:t>
            </a:r>
            <a:r>
              <a:rPr lang="en-GB" sz="950" b="1" dirty="0"/>
              <a:t> JF, Balachandran A </a:t>
            </a:r>
            <a:r>
              <a:rPr lang="en-GB" sz="950" b="1" i="1" dirty="0"/>
              <a:t>et al</a:t>
            </a:r>
            <a:r>
              <a:rPr lang="en-GB" sz="950" b="1" dirty="0"/>
              <a:t> (2016). </a:t>
            </a:r>
            <a:r>
              <a:rPr lang="en-GB" sz="950" dirty="0"/>
              <a:t>Power training induced change in bradykinesia and muscle power in Parkinson’s Disease. Parkinson’s Disease and related disorders; 23: 37 – 44.</a:t>
            </a:r>
          </a:p>
          <a:p>
            <a:pPr marL="324000" indent="-324000">
              <a:spcBef>
                <a:spcPts val="400"/>
              </a:spcBef>
              <a:buFont typeface="+mj-lt"/>
              <a:buAutoNum type="arabicPeriod"/>
            </a:pPr>
            <a:r>
              <a:rPr lang="en-US" sz="950" b="1" dirty="0"/>
              <a:t>Paterno A, Polsinelli G, Federico B (2024).</a:t>
            </a:r>
            <a:r>
              <a:rPr lang="en-US" sz="950" dirty="0"/>
              <a:t> Changes of brain-derived neurotrophic factor (BDNF) levels after different exercise protocols: a systematic review of clinical studies in Parkinson’s disease. </a:t>
            </a:r>
            <a:r>
              <a:rPr lang="en-US" sz="950" i="1" dirty="0"/>
              <a:t>Frontiers in Physiology;</a:t>
            </a:r>
            <a:r>
              <a:rPr lang="en-US" sz="950" dirty="0"/>
              <a:t> 15. DOI: 10.3389/fphys.2024.1352305. </a:t>
            </a:r>
          </a:p>
          <a:p>
            <a:pPr marL="324000" indent="-324000">
              <a:spcBef>
                <a:spcPts val="400"/>
              </a:spcBef>
              <a:buFont typeface="+mj-lt"/>
              <a:buAutoNum type="arabicPeriod"/>
            </a:pPr>
            <a:r>
              <a:rPr lang="en-GB" sz="950" b="1" i="0" dirty="0">
                <a:solidFill>
                  <a:srgbClr val="222222"/>
                </a:solidFill>
                <a:effectLst/>
              </a:rPr>
              <a:t>Gollan R, Ernst M, </a:t>
            </a:r>
            <a:r>
              <a:rPr lang="en-GB" sz="950" b="1" i="0" dirty="0" err="1">
                <a:solidFill>
                  <a:srgbClr val="222222"/>
                </a:solidFill>
                <a:effectLst/>
              </a:rPr>
              <a:t>Lieker</a:t>
            </a:r>
            <a:r>
              <a:rPr lang="en-GB" sz="950" b="1" i="0" dirty="0">
                <a:solidFill>
                  <a:srgbClr val="222222"/>
                </a:solidFill>
                <a:effectLst/>
              </a:rPr>
              <a:t>, E </a:t>
            </a:r>
            <a:r>
              <a:rPr lang="en-GB" sz="950" b="1" i="1" dirty="0">
                <a:solidFill>
                  <a:srgbClr val="222222"/>
                </a:solidFill>
                <a:effectLst/>
              </a:rPr>
              <a:t>et al </a:t>
            </a:r>
            <a:r>
              <a:rPr lang="en-GB" sz="950" b="1" dirty="0">
                <a:solidFill>
                  <a:srgbClr val="222222"/>
                </a:solidFill>
                <a:effectLst/>
              </a:rPr>
              <a:t>(</a:t>
            </a:r>
            <a:r>
              <a:rPr lang="en-GB" sz="950" b="1" i="0" dirty="0">
                <a:solidFill>
                  <a:srgbClr val="222222"/>
                </a:solidFill>
                <a:effectLst/>
              </a:rPr>
              <a:t>2022). </a:t>
            </a:r>
            <a:r>
              <a:rPr lang="en-GB" sz="950" b="0" i="0" dirty="0">
                <a:solidFill>
                  <a:srgbClr val="222222"/>
                </a:solidFill>
                <a:effectLst/>
              </a:rPr>
              <a:t>Effects of resistance training on motor-and non-motor symptoms in patients with Parkinson’s disease: a systematic review and meta-analysis. </a:t>
            </a:r>
            <a:r>
              <a:rPr lang="en-GB" sz="950" b="0" i="1" dirty="0">
                <a:solidFill>
                  <a:srgbClr val="222222"/>
                </a:solidFill>
                <a:effectLst/>
              </a:rPr>
              <a:t>Journal of Parkinson's disease</a:t>
            </a:r>
            <a:r>
              <a:rPr lang="en-GB" sz="950" b="0" i="0" dirty="0">
                <a:solidFill>
                  <a:srgbClr val="222222"/>
                </a:solidFill>
                <a:effectLst/>
              </a:rPr>
              <a:t>, </a:t>
            </a:r>
            <a:r>
              <a:rPr lang="en-GB" sz="950" b="0" dirty="0">
                <a:solidFill>
                  <a:srgbClr val="222222"/>
                </a:solidFill>
                <a:effectLst/>
              </a:rPr>
              <a:t>12</a:t>
            </a:r>
            <a:r>
              <a:rPr lang="en-GB" sz="950" b="0" i="0" dirty="0">
                <a:solidFill>
                  <a:srgbClr val="222222"/>
                </a:solidFill>
                <a:effectLst/>
              </a:rPr>
              <a:t>(6): 1783 - 1806.</a:t>
            </a:r>
          </a:p>
          <a:p>
            <a:pPr marL="324000" indent="-324000">
              <a:spcBef>
                <a:spcPts val="400"/>
              </a:spcBef>
              <a:buFont typeface="+mj-lt"/>
              <a:buAutoNum type="arabicPeriod"/>
            </a:pPr>
            <a:r>
              <a:rPr lang="en-GB" sz="950" b="1" i="0" dirty="0" err="1">
                <a:solidFill>
                  <a:srgbClr val="212121"/>
                </a:solidFill>
                <a:effectLst/>
              </a:rPr>
              <a:t>Dinoff</a:t>
            </a:r>
            <a:r>
              <a:rPr lang="en-GB" sz="950" b="1" i="0" dirty="0">
                <a:solidFill>
                  <a:srgbClr val="212121"/>
                </a:solidFill>
                <a:effectLst/>
              </a:rPr>
              <a:t> A, Herrmann N, </a:t>
            </a:r>
            <a:r>
              <a:rPr lang="en-GB" sz="950" b="1" i="0" dirty="0" err="1">
                <a:solidFill>
                  <a:srgbClr val="212121"/>
                </a:solidFill>
                <a:effectLst/>
              </a:rPr>
              <a:t>Swardfager</a:t>
            </a:r>
            <a:r>
              <a:rPr lang="en-GB" sz="950" b="1" i="0" dirty="0">
                <a:solidFill>
                  <a:srgbClr val="212121"/>
                </a:solidFill>
                <a:effectLst/>
              </a:rPr>
              <a:t> W, </a:t>
            </a:r>
            <a:r>
              <a:rPr lang="en-GB" sz="950" b="1" i="1" dirty="0">
                <a:solidFill>
                  <a:srgbClr val="212121"/>
                </a:solidFill>
                <a:effectLst/>
              </a:rPr>
              <a:t>et al </a:t>
            </a:r>
            <a:r>
              <a:rPr lang="en-GB" sz="950" b="1" dirty="0">
                <a:solidFill>
                  <a:srgbClr val="212121"/>
                </a:solidFill>
                <a:effectLst/>
              </a:rPr>
              <a:t>(2016)</a:t>
            </a:r>
            <a:r>
              <a:rPr lang="en-GB" sz="950" b="1" i="0" dirty="0">
                <a:solidFill>
                  <a:srgbClr val="212121"/>
                </a:solidFill>
                <a:effectLst/>
              </a:rPr>
              <a:t>. </a:t>
            </a:r>
            <a:r>
              <a:rPr lang="en-GB" sz="950" b="0" i="0" dirty="0">
                <a:solidFill>
                  <a:srgbClr val="212121"/>
                </a:solidFill>
                <a:effectLst/>
              </a:rPr>
              <a:t>The Effect of Exercise Training on Resting Concentrations of Peripheral Brain-Derived Neurotrophic Factor (BDNF): A Meta-Analysis. DOI: 10.1371/journal.pone.0163037. </a:t>
            </a:r>
            <a:endParaRPr lang="en-GB" sz="950" b="0" i="0" dirty="0">
              <a:solidFill>
                <a:srgbClr val="222222"/>
              </a:solidFill>
              <a:effectLst/>
            </a:endParaRPr>
          </a:p>
          <a:p>
            <a:pPr marL="324000" indent="-324000">
              <a:spcBef>
                <a:spcPts val="400"/>
              </a:spcBef>
              <a:buFont typeface="+mj-lt"/>
              <a:buAutoNum type="arabicPeriod"/>
            </a:pPr>
            <a:r>
              <a:rPr lang="en-GB" sz="950" b="1" i="0" dirty="0">
                <a:solidFill>
                  <a:srgbClr val="212121"/>
                </a:solidFill>
                <a:effectLst/>
              </a:rPr>
              <a:t>Zhou B, Wang Z, Zhu L, </a:t>
            </a:r>
            <a:r>
              <a:rPr lang="en-GB" sz="950" b="1" i="1" dirty="0">
                <a:solidFill>
                  <a:srgbClr val="212121"/>
                </a:solidFill>
                <a:effectLst/>
              </a:rPr>
              <a:t>et al</a:t>
            </a:r>
            <a:r>
              <a:rPr lang="en-GB" sz="950" b="1" dirty="0">
                <a:solidFill>
                  <a:srgbClr val="212121"/>
                </a:solidFill>
                <a:effectLst/>
              </a:rPr>
              <a:t> (2022)</a:t>
            </a:r>
            <a:r>
              <a:rPr lang="en-GB" sz="950" b="1" i="0" dirty="0">
                <a:solidFill>
                  <a:srgbClr val="212121"/>
                </a:solidFill>
                <a:effectLst/>
              </a:rPr>
              <a:t>.</a:t>
            </a:r>
            <a:r>
              <a:rPr lang="en-GB" sz="950" b="0" i="0" dirty="0">
                <a:solidFill>
                  <a:srgbClr val="212121"/>
                </a:solidFill>
                <a:effectLst/>
              </a:rPr>
              <a:t> Effects of different physical activities on brain-derived neurotrophic factor: A systematic review and </a:t>
            </a:r>
            <a:r>
              <a:rPr lang="en-GB" sz="950" b="0" i="0" dirty="0" err="1">
                <a:solidFill>
                  <a:srgbClr val="212121"/>
                </a:solidFill>
                <a:effectLst/>
              </a:rPr>
              <a:t>bayesian</a:t>
            </a:r>
            <a:r>
              <a:rPr lang="en-GB" sz="950" b="0" i="0" dirty="0">
                <a:solidFill>
                  <a:srgbClr val="212121"/>
                </a:solidFill>
                <a:effectLst/>
              </a:rPr>
              <a:t> network meta-analysis. Front Aging </a:t>
            </a:r>
            <a:r>
              <a:rPr lang="en-GB" sz="950" b="0" i="0" dirty="0" err="1">
                <a:solidFill>
                  <a:srgbClr val="212121"/>
                </a:solidFill>
                <a:effectLst/>
              </a:rPr>
              <a:t>Neurosci</a:t>
            </a:r>
            <a:r>
              <a:rPr lang="en-GB" sz="950" b="0" i="0" dirty="0">
                <a:solidFill>
                  <a:srgbClr val="212121"/>
                </a:solidFill>
                <a:effectLst/>
              </a:rPr>
              <a:t>. DOI: 10.3389/fnagi.2022.981002.</a:t>
            </a:r>
          </a:p>
          <a:p>
            <a:pPr marL="324000" indent="-324000">
              <a:spcBef>
                <a:spcPts val="400"/>
              </a:spcBef>
              <a:buFont typeface="+mj-lt"/>
              <a:buAutoNum type="arabicPeriod"/>
            </a:pPr>
            <a:r>
              <a:rPr lang="en-GB" sz="950" b="1" dirty="0" err="1"/>
              <a:t>Alcenar</a:t>
            </a:r>
            <a:r>
              <a:rPr lang="en-GB" sz="950" b="1" dirty="0"/>
              <a:t> de Lima </a:t>
            </a:r>
            <a:r>
              <a:rPr lang="en-GB" sz="950" b="1" dirty="0">
                <a:solidFill>
                  <a:srgbClr val="000000"/>
                </a:solidFill>
              </a:rPr>
              <a:t>T, Ferreira-Moraes R, da Costa Alves WMG </a:t>
            </a:r>
            <a:r>
              <a:rPr lang="en-GB" sz="950" b="1" i="1" dirty="0">
                <a:solidFill>
                  <a:srgbClr val="000000"/>
                </a:solidFill>
              </a:rPr>
              <a:t>et al </a:t>
            </a:r>
            <a:r>
              <a:rPr lang="en-GB" sz="950" b="1" dirty="0">
                <a:solidFill>
                  <a:srgbClr val="000000"/>
                </a:solidFill>
              </a:rPr>
              <a:t>(2019). </a:t>
            </a:r>
            <a:r>
              <a:rPr lang="en-GB" sz="950" i="0" dirty="0">
                <a:solidFill>
                  <a:srgbClr val="1C1D1E"/>
                </a:solidFill>
                <a:effectLst/>
              </a:rPr>
              <a:t>Resistance training reduces depressive symptoms in elderly people with Parkinson disease: A controlled randomized study. </a:t>
            </a:r>
            <a:r>
              <a:rPr lang="en-GB" sz="950" b="0" i="0" u="none" strike="noStrike" dirty="0">
                <a:solidFill>
                  <a:srgbClr val="000000"/>
                </a:solidFill>
                <a:effectLst/>
              </a:rPr>
              <a:t>Scandinavian J of Med and Sci in Sports. 29 (12): 1957 - 1967</a:t>
            </a:r>
            <a:r>
              <a:rPr lang="en-GB" sz="950" b="0" i="0" dirty="0">
                <a:solidFill>
                  <a:srgbClr val="000000"/>
                </a:solidFill>
                <a:effectLst/>
              </a:rPr>
              <a:t> </a:t>
            </a:r>
            <a:endParaRPr lang="en-GB" sz="950" b="1" i="0" dirty="0">
              <a:solidFill>
                <a:srgbClr val="1C1D1E"/>
              </a:solidFill>
              <a:effectLst/>
            </a:endParaRPr>
          </a:p>
          <a:p>
            <a:pPr marL="324000" indent="-324000">
              <a:spcBef>
                <a:spcPts val="400"/>
              </a:spcBef>
              <a:buFont typeface="+mj-lt"/>
              <a:buAutoNum type="arabicPeriod"/>
            </a:pPr>
            <a:r>
              <a:rPr lang="en-GB" sz="950" b="1" i="0" dirty="0">
                <a:effectLst/>
              </a:rPr>
              <a:t>Silva-Batista C; de Brito LC, </a:t>
            </a:r>
            <a:r>
              <a:rPr lang="en-GB" sz="950" b="1" i="0" dirty="0" err="1">
                <a:effectLst/>
              </a:rPr>
              <a:t>Corcos</a:t>
            </a:r>
            <a:r>
              <a:rPr lang="en-GB" sz="950" b="1" i="0" dirty="0">
                <a:effectLst/>
              </a:rPr>
              <a:t> DM</a:t>
            </a:r>
            <a:r>
              <a:rPr lang="en-GB" sz="950" b="1" dirty="0"/>
              <a:t> </a:t>
            </a:r>
            <a:r>
              <a:rPr lang="en-GB" sz="950" b="1" i="1" dirty="0"/>
              <a:t>et al </a:t>
            </a:r>
            <a:r>
              <a:rPr lang="en-GB" sz="950" b="1" dirty="0"/>
              <a:t>(2017). </a:t>
            </a:r>
            <a:r>
              <a:rPr lang="en-GB" sz="950" b="0" i="0" dirty="0">
                <a:effectLst/>
              </a:rPr>
              <a:t>Resistance Training Improves Sleep Quality in Subjects With Moderate Parkinson's Disease. Journal of Strength and Conditioning Research; 31(8):  2270 – 2277.</a:t>
            </a:r>
          </a:p>
          <a:p>
            <a:pPr marL="324000" indent="-324000">
              <a:spcBef>
                <a:spcPts val="400"/>
              </a:spcBef>
              <a:buFont typeface="+mj-lt"/>
              <a:buAutoNum type="arabicPeriod"/>
            </a:pPr>
            <a:r>
              <a:rPr lang="en-GB" sz="950" b="1" dirty="0"/>
              <a:t>Ferreira RM, Alves WMG da C, Lima TA de </a:t>
            </a:r>
            <a:r>
              <a:rPr lang="en-GB" sz="950" b="1" i="1" dirty="0"/>
              <a:t>et al </a:t>
            </a:r>
            <a:r>
              <a:rPr lang="en-GB" sz="950" b="1" dirty="0"/>
              <a:t>(2018). </a:t>
            </a:r>
            <a:r>
              <a:rPr lang="en-GB" sz="950" dirty="0"/>
              <a:t>The effect of resistance training on the anxiety symptoms and quality of life in elderly people with Parkinson's disease: a randomized controlled trial. </a:t>
            </a:r>
            <a:r>
              <a:rPr lang="en-GB" sz="950" dirty="0" err="1"/>
              <a:t>Arq</a:t>
            </a:r>
            <a:r>
              <a:rPr lang="en-GB" sz="950" dirty="0"/>
              <a:t> Neuro-</a:t>
            </a:r>
            <a:r>
              <a:rPr lang="en-GB" sz="950" dirty="0" err="1"/>
              <a:t>Psiquiatr</a:t>
            </a:r>
            <a:r>
              <a:rPr lang="en-GB" sz="950" dirty="0"/>
              <a:t> [Internet]: 76(8): 499 – 506. </a:t>
            </a:r>
            <a:endParaRPr lang="en-GB" sz="950" b="1" i="0" dirty="0">
              <a:effectLst/>
            </a:endParaRPr>
          </a:p>
          <a:p>
            <a:pPr marL="324000" indent="-324000">
              <a:spcBef>
                <a:spcPts val="400"/>
              </a:spcBef>
              <a:buFont typeface="+mj-lt"/>
              <a:buAutoNum type="arabicPeriod"/>
            </a:pPr>
            <a:r>
              <a:rPr lang="en-GB" sz="950" b="1" dirty="0"/>
              <a:t>David FJ, Rafferty MR, Robichaud JA </a:t>
            </a:r>
            <a:r>
              <a:rPr lang="en-GB" sz="950" b="1" i="1" dirty="0"/>
              <a:t>et al</a:t>
            </a:r>
            <a:r>
              <a:rPr lang="en-GB" sz="950" b="1" dirty="0"/>
              <a:t> (2011). </a:t>
            </a:r>
            <a:r>
              <a:rPr lang="en-GB" sz="950" i="0" dirty="0">
                <a:effectLst/>
              </a:rPr>
              <a:t>Progressive Resistance Exercise and Parkinson′s Disease: A Review of Potential Mechanisms. Parkinson’s Disease: </a:t>
            </a:r>
            <a:r>
              <a:rPr lang="en-GB" sz="950" i="0" u="none" strike="noStrike" dirty="0">
                <a:effectLst/>
                <a:hlinkClick r:id="rId5"/>
              </a:rPr>
              <a:t>https://doi.org/10.1155/2012/124527</a:t>
            </a:r>
            <a:r>
              <a:rPr lang="en-GB" sz="950" i="0" u="none" strike="noStrike" dirty="0">
                <a:effectLst/>
              </a:rPr>
              <a:t>. </a:t>
            </a:r>
          </a:p>
          <a:p>
            <a:pPr marL="324000" indent="-324000">
              <a:spcBef>
                <a:spcPts val="400"/>
              </a:spcBef>
              <a:buFont typeface="+mj-lt"/>
              <a:buAutoNum type="arabicPeriod"/>
            </a:pPr>
            <a:r>
              <a:rPr lang="en-GB" sz="1000" b="1" i="0" dirty="0" err="1">
                <a:solidFill>
                  <a:srgbClr val="333333"/>
                </a:solidFill>
                <a:effectLst/>
                <a:latin typeface="interfaceregular"/>
              </a:rPr>
              <a:t>Faigenbaum</a:t>
            </a:r>
            <a:r>
              <a:rPr lang="en-GB" sz="1000" b="1" i="0" dirty="0">
                <a:solidFill>
                  <a:srgbClr val="333333"/>
                </a:solidFill>
                <a:effectLst/>
                <a:latin typeface="interfaceregular"/>
              </a:rPr>
              <a:t> AD, Garcia-Hermoso A, MacDonald JP</a:t>
            </a:r>
            <a:r>
              <a:rPr lang="en-GB" sz="1000" b="1" i="1" dirty="0">
                <a:solidFill>
                  <a:srgbClr val="333333"/>
                </a:solidFill>
                <a:effectLst/>
                <a:latin typeface="interfaceregular"/>
              </a:rPr>
              <a:t>, et al</a:t>
            </a:r>
            <a:r>
              <a:rPr lang="en-GB" sz="1000" b="1" dirty="0">
                <a:solidFill>
                  <a:srgbClr val="333333"/>
                </a:solidFill>
                <a:effectLst/>
                <a:latin typeface="interfaceregular"/>
              </a:rPr>
              <a:t> (2024). </a:t>
            </a:r>
            <a:r>
              <a:rPr lang="en-GB" sz="1000" b="0" i="0" dirty="0">
                <a:solidFill>
                  <a:srgbClr val="333333"/>
                </a:solidFill>
                <a:effectLst/>
                <a:latin typeface="interfaceregular"/>
              </a:rPr>
              <a:t>Bridging the gap between </a:t>
            </a:r>
            <a:r>
              <a:rPr lang="en-GB" sz="1000" b="0" i="0" dirty="0" err="1">
                <a:solidFill>
                  <a:srgbClr val="333333"/>
                </a:solidFill>
                <a:effectLst/>
                <a:latin typeface="interfaceregular"/>
              </a:rPr>
              <a:t>strengthspan</a:t>
            </a:r>
            <a:r>
              <a:rPr lang="en-GB" sz="1000" b="0" i="0" dirty="0">
                <a:solidFill>
                  <a:srgbClr val="333333"/>
                </a:solidFill>
                <a:effectLst/>
                <a:latin typeface="interfaceregular"/>
              </a:rPr>
              <a:t> and lifespan. </a:t>
            </a:r>
            <a:r>
              <a:rPr lang="en-GB" sz="1000" b="0" i="1" dirty="0">
                <a:solidFill>
                  <a:srgbClr val="333333"/>
                </a:solidFill>
                <a:effectLst/>
                <a:latin typeface="interfaceregular"/>
              </a:rPr>
              <a:t>British Journal of Sports Medicine</a:t>
            </a:r>
            <a:r>
              <a:rPr lang="en-GB" sz="1000" b="0" i="0" dirty="0">
                <a:solidFill>
                  <a:srgbClr val="333333"/>
                </a:solidFill>
                <a:effectLst/>
                <a:latin typeface="interfaceregular"/>
              </a:rPr>
              <a:t>; </a:t>
            </a:r>
            <a:r>
              <a:rPr lang="en-GB" sz="1000" b="1" i="0" dirty="0">
                <a:solidFill>
                  <a:srgbClr val="333333"/>
                </a:solidFill>
                <a:effectLst/>
                <a:latin typeface="interfaceregular"/>
              </a:rPr>
              <a:t>58: </a:t>
            </a:r>
            <a:r>
              <a:rPr lang="en-GB" sz="1000" b="0" i="0" dirty="0">
                <a:solidFill>
                  <a:srgbClr val="333333"/>
                </a:solidFill>
                <a:effectLst/>
                <a:latin typeface="interfaceregular"/>
              </a:rPr>
              <a:t>758 - 760.</a:t>
            </a:r>
            <a:endParaRPr lang="en-GB" sz="950" i="0" dirty="0">
              <a:solidFill>
                <a:srgbClr val="1C1D1E"/>
              </a:solidFill>
              <a:effectLst/>
            </a:endParaRPr>
          </a:p>
          <a:p>
            <a:pPr marL="324000" indent="-324000">
              <a:spcBef>
                <a:spcPts val="400"/>
              </a:spcBef>
              <a:buNone/>
            </a:pPr>
            <a:endParaRPr lang="en-US" sz="950" dirty="0"/>
          </a:p>
          <a:p>
            <a:pPr marL="324000" indent="-324000">
              <a:spcBef>
                <a:spcPts val="400"/>
              </a:spcBef>
              <a:buFont typeface="+mj-lt"/>
              <a:buAutoNum type="arabicPeriod"/>
            </a:pPr>
            <a:endParaRPr lang="en-US" sz="950" dirty="0"/>
          </a:p>
          <a:p>
            <a:pPr marL="324000" indent="-324000">
              <a:spcBef>
                <a:spcPts val="400"/>
              </a:spcBef>
              <a:buFont typeface="+mj-lt"/>
              <a:buAutoNum type="arabicPeriod"/>
            </a:pPr>
            <a:endParaRPr lang="en-GB" sz="950" b="1" i="0" dirty="0">
              <a:effectLst/>
            </a:endParaRPr>
          </a:p>
          <a:p>
            <a:pPr marL="324000" indent="-324000">
              <a:spcBef>
                <a:spcPts val="400"/>
              </a:spcBef>
              <a:buFont typeface="+mj-lt"/>
              <a:buAutoNum type="arabicPeriod"/>
            </a:pPr>
            <a:endParaRPr lang="en-GB" sz="950" b="0" i="0" dirty="0">
              <a:effectLst/>
            </a:endParaRPr>
          </a:p>
          <a:p>
            <a:pPr marL="324000" indent="-324000">
              <a:spcBef>
                <a:spcPts val="400"/>
              </a:spcBef>
              <a:buFont typeface="+mj-lt"/>
              <a:buAutoNum type="arabicPeriod"/>
            </a:pPr>
            <a:endParaRPr lang="en-GB" sz="950" dirty="0">
              <a:cs typeface="Arial" panose="020B0604020202020204" pitchFamily="34" charset="0"/>
            </a:endParaRPr>
          </a:p>
          <a:p>
            <a:pPr marL="324000" indent="-324000">
              <a:spcBef>
                <a:spcPts val="400"/>
              </a:spcBef>
              <a:buFont typeface="+mj-lt"/>
              <a:buAutoNum type="arabicPeriod"/>
            </a:pPr>
            <a:endParaRPr lang="en-US" sz="950" dirty="0">
              <a:cs typeface="Arial" panose="020B0604020202020204" pitchFamily="34" charset="0"/>
            </a:endParaRPr>
          </a:p>
          <a:p>
            <a:pPr marL="324000" indent="-324000">
              <a:spcBef>
                <a:spcPts val="400"/>
              </a:spcBef>
            </a:pPr>
            <a:endParaRPr lang="en-US" sz="950" dirty="0"/>
          </a:p>
        </p:txBody>
      </p:sp>
      <p:sp>
        <p:nvSpPr>
          <p:cNvPr id="4" name="Slide Number Placeholder 3">
            <a:extLst>
              <a:ext uri="{FF2B5EF4-FFF2-40B4-BE49-F238E27FC236}">
                <a16:creationId xmlns:a16="http://schemas.microsoft.com/office/drawing/2014/main" id="{3C10B675-309F-3D94-EB15-B93D949BDE43}"/>
              </a:ext>
            </a:extLst>
          </p:cNvPr>
          <p:cNvSpPr>
            <a:spLocks noGrp="1"/>
          </p:cNvSpPr>
          <p:nvPr>
            <p:ph type="sldNum" sz="quarter" idx="12"/>
          </p:nvPr>
        </p:nvSpPr>
        <p:spPr/>
        <p:txBody>
          <a:bodyPr/>
          <a:lstStyle/>
          <a:p>
            <a:fld id="{4BFFE000-E98C-F347-8097-11CF9B11A8F4}" type="slidenum">
              <a:rPr lang="en-US" smtClean="0"/>
              <a:t>23</a:t>
            </a:fld>
            <a:endParaRPr lang="en-US" dirty="0"/>
          </a:p>
        </p:txBody>
      </p:sp>
    </p:spTree>
    <p:extLst>
      <p:ext uri="{BB962C8B-B14F-4D97-AF65-F5344CB8AC3E}">
        <p14:creationId xmlns:p14="http://schemas.microsoft.com/office/powerpoint/2010/main" val="3058312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4521</TotalTime>
  <Words>2745</Words>
  <Application>Microsoft Macintosh PowerPoint</Application>
  <PresentationFormat>Widescreen</PresentationFormat>
  <Paragraphs>205</Paragraphs>
  <Slides>23</Slides>
  <Notes>10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Aptos</vt:lpstr>
      <vt:lpstr>Aptos Display</vt:lpstr>
      <vt:lpstr>Arial</vt:lpstr>
      <vt:lpstr>Google Sans</vt:lpstr>
      <vt:lpstr>interfaceregular</vt:lpstr>
      <vt:lpstr>MarkOT</vt:lpstr>
      <vt:lpstr>Muli</vt:lpstr>
      <vt:lpstr>MuseoSans</vt:lpstr>
      <vt:lpstr>Open Sans</vt:lpstr>
      <vt:lpstr>Wingdings</vt:lpstr>
      <vt:lpstr>Office Theme</vt:lpstr>
      <vt:lpstr>Strength training  and brain health </vt:lpstr>
      <vt:lpstr>Aims of the talk</vt:lpstr>
      <vt:lpstr>     Adapted from home ‘Exercise’ message[1]:</vt:lpstr>
      <vt:lpstr>History of exercise and Parkinson’s[2]</vt:lpstr>
      <vt:lpstr>Context of change into research bias</vt:lpstr>
      <vt:lpstr>Exercise Professionals Framework[3]</vt:lpstr>
      <vt:lpstr>PowerPoint Presentation</vt:lpstr>
      <vt:lpstr>Definition of muscle output terms</vt:lpstr>
      <vt:lpstr>Let’s try it: 1. Strength</vt:lpstr>
      <vt:lpstr>Muscle power and ageing[5]</vt:lpstr>
      <vt:lpstr>Let’s try it: 2. Power – 5 x in &gt;16 secs</vt:lpstr>
      <vt:lpstr>About resistance training: traditional</vt:lpstr>
      <vt:lpstr>About resistance training: more recent</vt:lpstr>
      <vt:lpstr>Why for people with Parkinson’s?</vt:lpstr>
      <vt:lpstr>What is Parkinson’s research showing?</vt:lpstr>
      <vt:lpstr>Let’s try it: 3. Endurance – 30 secs</vt:lpstr>
      <vt:lpstr>What dosage are we talking about?[4]</vt:lpstr>
      <vt:lpstr>How do I/ We get started?</vt:lpstr>
      <vt:lpstr>Conclusion</vt:lpstr>
      <vt:lpstr>Its all about the Strengthspan![22]</vt:lpstr>
      <vt:lpstr>Let’s try it again. Power – 5 x in &gt;16 secs</vt:lpstr>
      <vt:lpstr>Acknowledgements: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Bhanu Ramaswamy</dc:creator>
  <cp:lastModifiedBy>Mia Davies</cp:lastModifiedBy>
  <cp:revision>126</cp:revision>
  <dcterms:created xsi:type="dcterms:W3CDTF">2024-07-28T12:17:33Z</dcterms:created>
  <dcterms:modified xsi:type="dcterms:W3CDTF">2024-09-27T19:01:53Z</dcterms:modified>
</cp:coreProperties>
</file>